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Bold" charset="1" panose="020B0800040000020004"/>
      <p:regular r:id="rId13"/>
    </p:embeddedFont>
    <p:embeddedFont>
      <p:font typeface="TT Interphases Bold" charset="1" panose="02000803060000020004"/>
      <p:regular r:id="rId14"/>
    </p:embeddedFont>
    <p:embeddedFont>
      <p:font typeface="TT Interphases" charset="1" panose="0200050302000002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5.pn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jpeg" Type="http://schemas.openxmlformats.org/officeDocument/2006/relationships/image"/><Relationship Id="rId14" Target="../media/image43.pn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0496" r="0" b="-40867"/>
            </a:stretch>
          </a:blipFill>
        </p:spPr>
      </p:sp>
      <p:sp>
        <p:nvSpPr>
          <p:cNvPr name="Freeform 3" id="3"/>
          <p:cNvSpPr/>
          <p:nvPr/>
        </p:nvSpPr>
        <p:spPr>
          <a:xfrm flipH="false" flipV="false" rot="0">
            <a:off x="3929095" y="2612452"/>
            <a:ext cx="269332" cy="269332"/>
          </a:xfrm>
          <a:custGeom>
            <a:avLst/>
            <a:gdLst/>
            <a:ahLst/>
            <a:cxnLst/>
            <a:rect r="r" b="b" t="t" l="l"/>
            <a:pathLst>
              <a:path h="269332" w="269332">
                <a:moveTo>
                  <a:pt x="0" y="0"/>
                </a:moveTo>
                <a:lnTo>
                  <a:pt x="269332" y="0"/>
                </a:lnTo>
                <a:lnTo>
                  <a:pt x="269332" y="269332"/>
                </a:lnTo>
                <a:lnTo>
                  <a:pt x="0" y="269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013471" y="488534"/>
            <a:ext cx="6942784" cy="6942784"/>
          </a:xfrm>
          <a:custGeom>
            <a:avLst/>
            <a:gdLst/>
            <a:ahLst/>
            <a:cxnLst/>
            <a:rect r="r" b="b" t="t" l="l"/>
            <a:pathLst>
              <a:path h="6942784" w="6942784">
                <a:moveTo>
                  <a:pt x="0" y="0"/>
                </a:moveTo>
                <a:lnTo>
                  <a:pt x="6942785" y="0"/>
                </a:lnTo>
                <a:lnTo>
                  <a:pt x="6942785" y="6942784"/>
                </a:lnTo>
                <a:lnTo>
                  <a:pt x="0" y="6942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028130" y="-1367682"/>
            <a:ext cx="9653490" cy="8229600"/>
          </a:xfrm>
          <a:custGeom>
            <a:avLst/>
            <a:gdLst/>
            <a:ahLst/>
            <a:cxnLst/>
            <a:rect r="r" b="b" t="t" l="l"/>
            <a:pathLst>
              <a:path h="8229600" w="9653490">
                <a:moveTo>
                  <a:pt x="0" y="0"/>
                </a:moveTo>
                <a:lnTo>
                  <a:pt x="9653490" y="0"/>
                </a:lnTo>
                <a:lnTo>
                  <a:pt x="9653490"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9491361" y="-625366"/>
            <a:ext cx="9237271" cy="9237271"/>
          </a:xfrm>
          <a:custGeom>
            <a:avLst/>
            <a:gdLst/>
            <a:ahLst/>
            <a:cxnLst/>
            <a:rect r="r" b="b" t="t" l="l"/>
            <a:pathLst>
              <a:path h="9237271" w="9237271">
                <a:moveTo>
                  <a:pt x="0" y="0"/>
                </a:moveTo>
                <a:lnTo>
                  <a:pt x="9237271" y="0"/>
                </a:lnTo>
                <a:lnTo>
                  <a:pt x="9237271" y="9237272"/>
                </a:lnTo>
                <a:lnTo>
                  <a:pt x="0" y="9237272"/>
                </a:lnTo>
                <a:lnTo>
                  <a:pt x="0" y="0"/>
                </a:lnTo>
                <a:close/>
              </a:path>
            </a:pathLst>
          </a:custGeom>
          <a:blipFill>
            <a:blip r:embed="rId8"/>
            <a:stretch>
              <a:fillRect l="0" t="0" r="0" b="0"/>
            </a:stretch>
          </a:blipFill>
        </p:spPr>
      </p:sp>
      <p:sp>
        <p:nvSpPr>
          <p:cNvPr name="Freeform 7" id="7"/>
          <p:cNvSpPr/>
          <p:nvPr/>
        </p:nvSpPr>
        <p:spPr>
          <a:xfrm flipH="true" flipV="false" rot="-5400000">
            <a:off x="11719710" y="1300406"/>
            <a:ext cx="5365531" cy="5385728"/>
          </a:xfrm>
          <a:custGeom>
            <a:avLst/>
            <a:gdLst/>
            <a:ahLst/>
            <a:cxnLst/>
            <a:rect r="r" b="b" t="t" l="l"/>
            <a:pathLst>
              <a:path h="5385728" w="5365531">
                <a:moveTo>
                  <a:pt x="5365531" y="0"/>
                </a:moveTo>
                <a:lnTo>
                  <a:pt x="0" y="0"/>
                </a:lnTo>
                <a:lnTo>
                  <a:pt x="0" y="5385728"/>
                </a:lnTo>
                <a:lnTo>
                  <a:pt x="5365531" y="5385728"/>
                </a:lnTo>
                <a:lnTo>
                  <a:pt x="536553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0756866" y="431675"/>
            <a:ext cx="7161290" cy="7161290"/>
            <a:chOff x="0" y="0"/>
            <a:chExt cx="9548387" cy="9548387"/>
          </a:xfrm>
        </p:grpSpPr>
        <p:sp>
          <p:nvSpPr>
            <p:cNvPr name="Freeform 9" id="9"/>
            <p:cNvSpPr/>
            <p:nvPr/>
          </p:nvSpPr>
          <p:spPr>
            <a:xfrm flipH="false" flipV="false" rot="0">
              <a:off x="0" y="0"/>
              <a:ext cx="9548387" cy="9548387"/>
            </a:xfrm>
            <a:custGeom>
              <a:avLst/>
              <a:gdLst/>
              <a:ahLst/>
              <a:cxnLst/>
              <a:rect r="r" b="b" t="t" l="l"/>
              <a:pathLst>
                <a:path h="9548387" w="9548387">
                  <a:moveTo>
                    <a:pt x="0" y="0"/>
                  </a:moveTo>
                  <a:lnTo>
                    <a:pt x="9548387" y="0"/>
                  </a:lnTo>
                  <a:lnTo>
                    <a:pt x="9548387" y="9548387"/>
                  </a:lnTo>
                  <a:lnTo>
                    <a:pt x="0" y="9548387"/>
                  </a:lnTo>
                  <a:lnTo>
                    <a:pt x="0" y="0"/>
                  </a:lnTo>
                  <a:close/>
                </a:path>
              </a:pathLst>
            </a:custGeom>
            <a:blipFill>
              <a:blip r:embed="rId11">
                <a:alphaModFix amt="13000"/>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181466" y="1167943"/>
              <a:ext cx="7185454" cy="7212501"/>
            </a:xfrm>
            <a:custGeom>
              <a:avLst/>
              <a:gdLst/>
              <a:ahLst/>
              <a:cxnLst/>
              <a:rect r="r" b="b" t="t" l="l"/>
              <a:pathLst>
                <a:path h="7212501" w="7185454">
                  <a:moveTo>
                    <a:pt x="0" y="0"/>
                  </a:moveTo>
                  <a:lnTo>
                    <a:pt x="7185454" y="0"/>
                  </a:lnTo>
                  <a:lnTo>
                    <a:pt x="7185454" y="7212501"/>
                  </a:lnTo>
                  <a:lnTo>
                    <a:pt x="0" y="7212501"/>
                  </a:lnTo>
                  <a:lnTo>
                    <a:pt x="0" y="0"/>
                  </a:lnTo>
                  <a:close/>
                </a:path>
              </a:pathLst>
            </a:custGeom>
            <a:blipFill>
              <a:blip r:embed="rId13">
                <a:alphaModFix amt="13000"/>
                <a:extLst>
                  <a:ext uri="{96DAC541-7B7A-43D3-8B79-37D633B846F1}">
                    <asvg:svgBlip xmlns:asvg="http://schemas.microsoft.com/office/drawing/2016/SVG/main" r:embed="rId14"/>
                  </a:ext>
                </a:extLst>
              </a:blip>
              <a:stretch>
                <a:fillRect l="0" t="0" r="0" b="0"/>
              </a:stretch>
            </a:blipFill>
          </p:spPr>
        </p:sp>
      </p:grpSp>
      <p:sp>
        <p:nvSpPr>
          <p:cNvPr name="Freeform 11" id="11"/>
          <p:cNvSpPr/>
          <p:nvPr/>
        </p:nvSpPr>
        <p:spPr>
          <a:xfrm flipH="false" flipV="false" rot="0">
            <a:off x="8345585" y="4993516"/>
            <a:ext cx="627613" cy="627613"/>
          </a:xfrm>
          <a:custGeom>
            <a:avLst/>
            <a:gdLst/>
            <a:ahLst/>
            <a:cxnLst/>
            <a:rect r="r" b="b" t="t" l="l"/>
            <a:pathLst>
              <a:path h="627613" w="627613">
                <a:moveTo>
                  <a:pt x="0" y="0"/>
                </a:moveTo>
                <a:lnTo>
                  <a:pt x="627613" y="0"/>
                </a:lnTo>
                <a:lnTo>
                  <a:pt x="627613" y="627614"/>
                </a:lnTo>
                <a:lnTo>
                  <a:pt x="0" y="6276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7290542" y="8611906"/>
            <a:ext cx="627613" cy="627613"/>
          </a:xfrm>
          <a:custGeom>
            <a:avLst/>
            <a:gdLst/>
            <a:ahLst/>
            <a:cxnLst/>
            <a:rect r="r" b="b" t="t" l="l"/>
            <a:pathLst>
              <a:path h="627613" w="627613">
                <a:moveTo>
                  <a:pt x="0" y="0"/>
                </a:moveTo>
                <a:lnTo>
                  <a:pt x="627614" y="0"/>
                </a:lnTo>
                <a:lnTo>
                  <a:pt x="627614"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1358842" y="1700835"/>
            <a:ext cx="350770" cy="350770"/>
          </a:xfrm>
          <a:custGeom>
            <a:avLst/>
            <a:gdLst/>
            <a:ahLst/>
            <a:cxnLst/>
            <a:rect r="r" b="b" t="t" l="l"/>
            <a:pathLst>
              <a:path h="350770" w="350770">
                <a:moveTo>
                  <a:pt x="0" y="0"/>
                </a:moveTo>
                <a:lnTo>
                  <a:pt x="350770" y="0"/>
                </a:lnTo>
                <a:lnTo>
                  <a:pt x="350770" y="350769"/>
                </a:lnTo>
                <a:lnTo>
                  <a:pt x="0" y="350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228696" y="-625366"/>
            <a:ext cx="10347560" cy="10347560"/>
          </a:xfrm>
          <a:custGeom>
            <a:avLst/>
            <a:gdLst/>
            <a:ahLst/>
            <a:cxnLst/>
            <a:rect r="r" b="b" t="t" l="l"/>
            <a:pathLst>
              <a:path h="10347560" w="10347560">
                <a:moveTo>
                  <a:pt x="0" y="0"/>
                </a:moveTo>
                <a:lnTo>
                  <a:pt x="10347560" y="0"/>
                </a:lnTo>
                <a:lnTo>
                  <a:pt x="10347560" y="10347560"/>
                </a:lnTo>
                <a:lnTo>
                  <a:pt x="0" y="10347560"/>
                </a:lnTo>
                <a:lnTo>
                  <a:pt x="0" y="0"/>
                </a:lnTo>
                <a:close/>
              </a:path>
            </a:pathLst>
          </a:custGeom>
          <a:blipFill>
            <a:blip r:embed="rId15"/>
            <a:stretch>
              <a:fillRect l="0" t="0" r="0" b="0"/>
            </a:stretch>
          </a:blipFill>
        </p:spPr>
      </p:sp>
      <p:sp>
        <p:nvSpPr>
          <p:cNvPr name="Freeform 16" id="16"/>
          <p:cNvSpPr/>
          <p:nvPr/>
        </p:nvSpPr>
        <p:spPr>
          <a:xfrm flipH="true" flipV="false" rot="-91488">
            <a:off x="8684013" y="522024"/>
            <a:ext cx="2542243" cy="1884437"/>
          </a:xfrm>
          <a:custGeom>
            <a:avLst/>
            <a:gdLst/>
            <a:ahLst/>
            <a:cxnLst/>
            <a:rect r="r" b="b" t="t" l="l"/>
            <a:pathLst>
              <a:path h="1884437" w="2542243">
                <a:moveTo>
                  <a:pt x="2542243" y="0"/>
                </a:moveTo>
                <a:lnTo>
                  <a:pt x="0" y="0"/>
                </a:lnTo>
                <a:lnTo>
                  <a:pt x="0" y="1884438"/>
                </a:lnTo>
                <a:lnTo>
                  <a:pt x="2542243" y="1884438"/>
                </a:lnTo>
                <a:lnTo>
                  <a:pt x="2542243"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99804" y="2592180"/>
            <a:ext cx="10166562" cy="6400800"/>
          </a:xfrm>
          <a:prstGeom prst="rect">
            <a:avLst/>
          </a:prstGeom>
        </p:spPr>
        <p:txBody>
          <a:bodyPr anchor="t" rtlCol="false" tIns="0" lIns="0" bIns="0" rIns="0">
            <a:spAutoFit/>
          </a:bodyPr>
          <a:lstStyle/>
          <a:p>
            <a:pPr algn="l">
              <a:lnSpc>
                <a:spcPts val="7200"/>
              </a:lnSpc>
            </a:pPr>
            <a:r>
              <a:rPr lang="en-US" b="true" sz="9000" spc="-450">
                <a:solidFill>
                  <a:srgbClr val="FFFFFF"/>
                </a:solidFill>
                <a:latin typeface="Helvetica World Bold"/>
                <a:ea typeface="Helvetica World Bold"/>
                <a:cs typeface="Helvetica World Bold"/>
                <a:sym typeface="Helvetica World Bold"/>
              </a:rPr>
              <a:t>LANDSAT REFLECTANCE DATA:</a:t>
            </a:r>
          </a:p>
          <a:p>
            <a:pPr algn="l">
              <a:lnSpc>
                <a:spcPts val="7200"/>
              </a:lnSpc>
            </a:pPr>
            <a:r>
              <a:rPr lang="en-US" b="true" sz="9000" spc="-450">
                <a:solidFill>
                  <a:srgbClr val="02CB9B"/>
                </a:solidFill>
                <a:latin typeface="Helvetica World Bold"/>
                <a:ea typeface="Helvetica World Bold"/>
                <a:cs typeface="Helvetica World Bold"/>
                <a:sym typeface="Helvetica World Bold"/>
              </a:rPr>
              <a:t>ON THE FLY AND AT YOUR FINGERTIPS</a:t>
            </a:r>
            <a:r>
              <a:rPr lang="en-US" b="true" sz="9000" spc="-450">
                <a:solidFill>
                  <a:srgbClr val="FFFFFF"/>
                </a:solidFill>
                <a:latin typeface="Helvetica World Bold"/>
                <a:ea typeface="Helvetica World Bold"/>
                <a:cs typeface="Helvetica World Bold"/>
                <a:sym typeface="Helvetica World Bold"/>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0496" r="0" b="-40867"/>
            </a:stretch>
          </a:blipFill>
        </p:spPr>
      </p:sp>
      <p:sp>
        <p:nvSpPr>
          <p:cNvPr name="TextBox 3" id="3"/>
          <p:cNvSpPr txBox="true"/>
          <p:nvPr/>
        </p:nvSpPr>
        <p:spPr>
          <a:xfrm rot="0">
            <a:off x="1219200" y="1028700"/>
            <a:ext cx="10766612" cy="2633978"/>
          </a:xfrm>
          <a:prstGeom prst="rect">
            <a:avLst/>
          </a:prstGeom>
        </p:spPr>
        <p:txBody>
          <a:bodyPr anchor="t" rtlCol="false" tIns="0" lIns="0" bIns="0" rIns="0">
            <a:spAutoFit/>
          </a:bodyPr>
          <a:lstStyle/>
          <a:p>
            <a:pPr algn="l">
              <a:lnSpc>
                <a:spcPts val="8839"/>
              </a:lnSpc>
            </a:pPr>
            <a:r>
              <a:rPr lang="en-US" sz="10399" spc="-519" b="true">
                <a:solidFill>
                  <a:srgbClr val="EDEDED"/>
                </a:solidFill>
                <a:latin typeface="Helvetica World Bold"/>
                <a:ea typeface="Helvetica World Bold"/>
                <a:cs typeface="Helvetica World Bold"/>
                <a:sym typeface="Helvetica World Bold"/>
              </a:rPr>
              <a:t>HELLO SPACE EXPLORERS !</a:t>
            </a:r>
          </a:p>
        </p:txBody>
      </p:sp>
      <p:sp>
        <p:nvSpPr>
          <p:cNvPr name="Freeform 4" id="4"/>
          <p:cNvSpPr/>
          <p:nvPr/>
        </p:nvSpPr>
        <p:spPr>
          <a:xfrm flipH="false" flipV="false" rot="0">
            <a:off x="3473713" y="6940679"/>
            <a:ext cx="627613" cy="627613"/>
          </a:xfrm>
          <a:custGeom>
            <a:avLst/>
            <a:gdLst/>
            <a:ahLst/>
            <a:cxnLst/>
            <a:rect r="r" b="b" t="t" l="l"/>
            <a:pathLst>
              <a:path h="627613" w="627613">
                <a:moveTo>
                  <a:pt x="0" y="0"/>
                </a:moveTo>
                <a:lnTo>
                  <a:pt x="627614" y="0"/>
                </a:lnTo>
                <a:lnTo>
                  <a:pt x="627614"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00187" y="2967585"/>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342010" y="7198473"/>
            <a:ext cx="350770" cy="350770"/>
          </a:xfrm>
          <a:custGeom>
            <a:avLst/>
            <a:gdLst/>
            <a:ahLst/>
            <a:cxnLst/>
            <a:rect r="r" b="b" t="t" l="l"/>
            <a:pathLst>
              <a:path h="350770" w="350770">
                <a:moveTo>
                  <a:pt x="0" y="0"/>
                </a:moveTo>
                <a:lnTo>
                  <a:pt x="350770" y="0"/>
                </a:lnTo>
                <a:lnTo>
                  <a:pt x="350770" y="350769"/>
                </a:lnTo>
                <a:lnTo>
                  <a:pt x="0" y="350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992428" y="5696710"/>
            <a:ext cx="8524967" cy="3982085"/>
          </a:xfrm>
          <a:prstGeom prst="rect">
            <a:avLst/>
          </a:prstGeom>
        </p:spPr>
        <p:txBody>
          <a:bodyPr anchor="t" rtlCol="false" tIns="0" lIns="0" bIns="0" rIns="0">
            <a:spAutoFit/>
          </a:bodyPr>
          <a:lstStyle/>
          <a:p>
            <a:pPr algn="just">
              <a:lnSpc>
                <a:spcPts val="2859"/>
              </a:lnSpc>
            </a:pPr>
            <a:r>
              <a:rPr lang="en-US" b="true" sz="2199" spc="-32">
                <a:solidFill>
                  <a:srgbClr val="EDEDED"/>
                </a:solidFill>
                <a:latin typeface="TT Interphases Bold"/>
                <a:ea typeface="TT Interphases Bold"/>
                <a:cs typeface="TT Interphases Bold"/>
                <a:sym typeface="TT Interphases Bold"/>
              </a:rPr>
              <a:t>The NASA Space Apps Challenge 2024 invites the development of an innovative web application </a:t>
            </a:r>
            <a:r>
              <a:rPr lang="en-US" b="true" sz="2199" spc="-32">
                <a:solidFill>
                  <a:srgbClr val="EDEDED"/>
                </a:solidFill>
                <a:latin typeface="TT Interphases Bold"/>
                <a:ea typeface="TT Interphases Bold"/>
                <a:cs typeface="TT Interphases Bold"/>
                <a:sym typeface="TT Interphases Bold"/>
              </a:rPr>
              <a:t>that enables the comparison of ground observations with Landsat surface reflectance (SR) data.</a:t>
            </a:r>
          </a:p>
          <a:p>
            <a:pPr algn="just">
              <a:lnSpc>
                <a:spcPts val="2859"/>
              </a:lnSpc>
            </a:pPr>
          </a:p>
          <a:p>
            <a:pPr algn="just">
              <a:lnSpc>
                <a:spcPts val="2859"/>
              </a:lnSpc>
            </a:pPr>
            <a:r>
              <a:rPr lang="en-US" b="true" sz="2199" spc="-32">
                <a:solidFill>
                  <a:srgbClr val="EDEDED"/>
                </a:solidFill>
                <a:latin typeface="TT Interphases Bold"/>
                <a:ea typeface="TT Interphases Bold"/>
                <a:cs typeface="TT Interphases Bold"/>
                <a:sym typeface="TT Interphases Bold"/>
              </a:rPr>
              <a:t>This tool not only has the potential to enrich education and scientific exploration, but also empowers users to become informed and active global citizens in environmental monitoring. </a:t>
            </a:r>
          </a:p>
          <a:p>
            <a:pPr algn="just">
              <a:lnSpc>
                <a:spcPts val="2859"/>
              </a:lnSpc>
            </a:pPr>
          </a:p>
          <a:p>
            <a:pPr algn="just">
              <a:lnSpc>
                <a:spcPts val="2859"/>
              </a:lnSpc>
            </a:pPr>
            <a:r>
              <a:rPr lang="en-US" b="true" sz="2199" spc="-32">
                <a:solidFill>
                  <a:srgbClr val="EDEDED"/>
                </a:solidFill>
                <a:latin typeface="TT Interphases Bold"/>
                <a:ea typeface="TT Interphases Bold"/>
                <a:cs typeface="TT Interphases Bold"/>
                <a:sym typeface="TT Interphases Bold"/>
              </a:rPr>
              <a:t>The integration of Landsat data, real-time notifications, and data visualization in a single platform facilitates an interdisciplinary approach that promotes experiential learning.</a:t>
            </a:r>
          </a:p>
        </p:txBody>
      </p:sp>
      <p:grpSp>
        <p:nvGrpSpPr>
          <p:cNvPr name="Group 9" id="9"/>
          <p:cNvGrpSpPr/>
          <p:nvPr/>
        </p:nvGrpSpPr>
        <p:grpSpPr>
          <a:xfrm rot="0">
            <a:off x="11049153" y="-5681199"/>
            <a:ext cx="9831159" cy="9831159"/>
            <a:chOff x="0" y="0"/>
            <a:chExt cx="13108212" cy="13108212"/>
          </a:xfrm>
        </p:grpSpPr>
        <p:sp>
          <p:nvSpPr>
            <p:cNvPr name="Freeform 10" id="10"/>
            <p:cNvSpPr/>
            <p:nvPr/>
          </p:nvSpPr>
          <p:spPr>
            <a:xfrm flipH="false" flipV="false" rot="0">
              <a:off x="0" y="0"/>
              <a:ext cx="13108212" cy="13108212"/>
            </a:xfrm>
            <a:custGeom>
              <a:avLst/>
              <a:gdLst/>
              <a:ahLst/>
              <a:cxnLst/>
              <a:rect r="r" b="b" t="t" l="l"/>
              <a:pathLst>
                <a:path h="13108212" w="13108212">
                  <a:moveTo>
                    <a:pt x="0" y="0"/>
                  </a:moveTo>
                  <a:lnTo>
                    <a:pt x="13108212" y="0"/>
                  </a:lnTo>
                  <a:lnTo>
                    <a:pt x="13108212" y="13108212"/>
                  </a:lnTo>
                  <a:lnTo>
                    <a:pt x="0" y="13108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43380" y="1323766"/>
              <a:ext cx="10421453" cy="10460681"/>
            </a:xfrm>
            <a:custGeom>
              <a:avLst/>
              <a:gdLst/>
              <a:ahLst/>
              <a:cxnLst/>
              <a:rect r="r" b="b" t="t" l="l"/>
              <a:pathLst>
                <a:path h="10460681" w="10421453">
                  <a:moveTo>
                    <a:pt x="0" y="0"/>
                  </a:moveTo>
                  <a:lnTo>
                    <a:pt x="10421453" y="0"/>
                  </a:lnTo>
                  <a:lnTo>
                    <a:pt x="10421453" y="10460681"/>
                  </a:lnTo>
                  <a:lnTo>
                    <a:pt x="0" y="10460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2" id="12"/>
          <p:cNvGrpSpPr/>
          <p:nvPr/>
        </p:nvGrpSpPr>
        <p:grpSpPr>
          <a:xfrm rot="0">
            <a:off x="-4655450" y="9406503"/>
            <a:ext cx="12549401" cy="125494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14" id="14"/>
            <p:cNvSpPr txBox="true"/>
            <p:nvPr/>
          </p:nvSpPr>
          <p:spPr>
            <a:xfrm>
              <a:off x="76200" y="38100"/>
              <a:ext cx="660400" cy="698500"/>
            </a:xfrm>
            <a:prstGeom prst="rect">
              <a:avLst/>
            </a:prstGeom>
          </p:spPr>
          <p:txBody>
            <a:bodyPr anchor="ctr" rtlCol="false" tIns="50242" lIns="50242" bIns="50242" rIns="50242"/>
            <a:lstStyle/>
            <a:p>
              <a:pPr algn="ctr">
                <a:lnSpc>
                  <a:spcPts val="3120"/>
                </a:lnSpc>
              </a:pPr>
            </a:p>
          </p:txBody>
        </p:sp>
      </p:grpSp>
      <p:sp>
        <p:nvSpPr>
          <p:cNvPr name="Freeform 15" id="15"/>
          <p:cNvSpPr/>
          <p:nvPr/>
        </p:nvSpPr>
        <p:spPr>
          <a:xfrm flipH="false" flipV="false" rot="0">
            <a:off x="-5985377" y="8076576"/>
            <a:ext cx="15209254" cy="15209254"/>
          </a:xfrm>
          <a:custGeom>
            <a:avLst/>
            <a:gdLst/>
            <a:ahLst/>
            <a:cxnLst/>
            <a:rect r="r" b="b" t="t" l="l"/>
            <a:pathLst>
              <a:path h="15209254" w="15209254">
                <a:moveTo>
                  <a:pt x="0" y="0"/>
                </a:moveTo>
                <a:lnTo>
                  <a:pt x="15209254" y="0"/>
                </a:lnTo>
                <a:lnTo>
                  <a:pt x="15209254" y="15209254"/>
                </a:lnTo>
                <a:lnTo>
                  <a:pt x="0" y="15209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655450" y="9382884"/>
            <a:ext cx="12549401" cy="12596638"/>
          </a:xfrm>
          <a:custGeom>
            <a:avLst/>
            <a:gdLst/>
            <a:ahLst/>
            <a:cxnLst/>
            <a:rect r="r" b="b" t="t" l="l"/>
            <a:pathLst>
              <a:path h="12596638" w="12549401">
                <a:moveTo>
                  <a:pt x="0" y="0"/>
                </a:moveTo>
                <a:lnTo>
                  <a:pt x="12549400" y="0"/>
                </a:lnTo>
                <a:lnTo>
                  <a:pt x="12549400" y="12596638"/>
                </a:lnTo>
                <a:lnTo>
                  <a:pt x="0" y="12596638"/>
                </a:lnTo>
                <a:lnTo>
                  <a:pt x="0" y="0"/>
                </a:lnTo>
                <a:close/>
              </a:path>
            </a:pathLst>
          </a:custGeom>
          <a:blipFill>
            <a:blip r:embed="rId11">
              <a:alphaModFix amt="25000"/>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2396936">
            <a:off x="6059994" y="6203647"/>
            <a:ext cx="1389457" cy="2729291"/>
          </a:xfrm>
          <a:custGeom>
            <a:avLst/>
            <a:gdLst/>
            <a:ahLst/>
            <a:cxnLst/>
            <a:rect r="r" b="b" t="t" l="l"/>
            <a:pathLst>
              <a:path h="2729291" w="1389457">
                <a:moveTo>
                  <a:pt x="0" y="0"/>
                </a:moveTo>
                <a:lnTo>
                  <a:pt x="1389457" y="0"/>
                </a:lnTo>
                <a:lnTo>
                  <a:pt x="1389457" y="2729290"/>
                </a:lnTo>
                <a:lnTo>
                  <a:pt x="0" y="27292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1985812" y="4933950"/>
            <a:ext cx="7660682" cy="457200"/>
          </a:xfrm>
          <a:prstGeom prst="rect">
            <a:avLst/>
          </a:prstGeom>
        </p:spPr>
        <p:txBody>
          <a:bodyPr anchor="t" rtlCol="false" tIns="0" lIns="0" bIns="0" rIns="0">
            <a:spAutoFit/>
          </a:bodyPr>
          <a:lstStyle/>
          <a:p>
            <a:pPr algn="l" marL="0" indent="0" lvl="0">
              <a:lnSpc>
                <a:spcPts val="3299"/>
              </a:lnSpc>
            </a:pPr>
            <a:r>
              <a:rPr lang="en-US" b="true" sz="2999" spc="-149">
                <a:solidFill>
                  <a:srgbClr val="02CB9B"/>
                </a:solidFill>
                <a:latin typeface="Helvetica World Bold"/>
                <a:ea typeface="Helvetica World Bold"/>
                <a:cs typeface="Helvetica World Bold"/>
                <a:sym typeface="Helvetica World Bold"/>
              </a:rPr>
              <a:t>Introduction</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622" r="0" b="-54741"/>
            </a:stretch>
          </a:blipFill>
        </p:spPr>
      </p:sp>
      <p:grpSp>
        <p:nvGrpSpPr>
          <p:cNvPr name="Group 3" id="3"/>
          <p:cNvGrpSpPr/>
          <p:nvPr/>
        </p:nvGrpSpPr>
        <p:grpSpPr>
          <a:xfrm rot="0">
            <a:off x="-4598244" y="-922820"/>
            <a:ext cx="12549401" cy="12549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5" id="5"/>
            <p:cNvSpPr txBox="true"/>
            <p:nvPr/>
          </p:nvSpPr>
          <p:spPr>
            <a:xfrm>
              <a:off x="76200" y="38100"/>
              <a:ext cx="660400" cy="698500"/>
            </a:xfrm>
            <a:prstGeom prst="rect">
              <a:avLst/>
            </a:prstGeom>
          </p:spPr>
          <p:txBody>
            <a:bodyPr anchor="ctr" rtlCol="false" tIns="50242" lIns="50242" bIns="50242" rIns="50242"/>
            <a:lstStyle/>
            <a:p>
              <a:pPr algn="ctr">
                <a:lnSpc>
                  <a:spcPts val="3120"/>
                </a:lnSpc>
              </a:pPr>
            </a:p>
          </p:txBody>
        </p:sp>
      </p:grpSp>
      <p:sp>
        <p:nvSpPr>
          <p:cNvPr name="Freeform 6" id="6"/>
          <p:cNvSpPr/>
          <p:nvPr/>
        </p:nvSpPr>
        <p:spPr>
          <a:xfrm flipH="false" flipV="false" rot="0">
            <a:off x="-5928170" y="-2252746"/>
            <a:ext cx="15209254" cy="15209254"/>
          </a:xfrm>
          <a:custGeom>
            <a:avLst/>
            <a:gdLst/>
            <a:ahLst/>
            <a:cxnLst/>
            <a:rect r="r" b="b" t="t" l="l"/>
            <a:pathLst>
              <a:path h="15209254" w="15209254">
                <a:moveTo>
                  <a:pt x="0" y="0"/>
                </a:moveTo>
                <a:lnTo>
                  <a:pt x="15209254" y="0"/>
                </a:lnTo>
                <a:lnTo>
                  <a:pt x="15209254" y="15209254"/>
                </a:lnTo>
                <a:lnTo>
                  <a:pt x="0" y="15209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598244" y="-922820"/>
            <a:ext cx="12549401" cy="12596638"/>
          </a:xfrm>
          <a:custGeom>
            <a:avLst/>
            <a:gdLst/>
            <a:ahLst/>
            <a:cxnLst/>
            <a:rect r="r" b="b" t="t" l="l"/>
            <a:pathLst>
              <a:path h="12596638" w="12549401">
                <a:moveTo>
                  <a:pt x="0" y="0"/>
                </a:moveTo>
                <a:lnTo>
                  <a:pt x="12549401" y="0"/>
                </a:lnTo>
                <a:lnTo>
                  <a:pt x="12549401" y="12596639"/>
                </a:lnTo>
                <a:lnTo>
                  <a:pt x="0" y="12596639"/>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651983" y="8347798"/>
            <a:ext cx="796623" cy="796623"/>
          </a:xfrm>
          <a:custGeom>
            <a:avLst/>
            <a:gdLst/>
            <a:ahLst/>
            <a:cxnLst/>
            <a:rect r="r" b="b" t="t" l="l"/>
            <a:pathLst>
              <a:path h="796623" w="796623">
                <a:moveTo>
                  <a:pt x="0" y="0"/>
                </a:moveTo>
                <a:lnTo>
                  <a:pt x="796623" y="0"/>
                </a:lnTo>
                <a:lnTo>
                  <a:pt x="796623" y="796622"/>
                </a:lnTo>
                <a:lnTo>
                  <a:pt x="0" y="796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452555" y="582534"/>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83939">
            <a:off x="5721375" y="311868"/>
            <a:ext cx="2932509" cy="2173722"/>
          </a:xfrm>
          <a:custGeom>
            <a:avLst/>
            <a:gdLst/>
            <a:ahLst/>
            <a:cxnLst/>
            <a:rect r="r" b="b" t="t" l="l"/>
            <a:pathLst>
              <a:path h="2173722" w="2932509">
                <a:moveTo>
                  <a:pt x="0" y="0"/>
                </a:moveTo>
                <a:lnTo>
                  <a:pt x="2932510" y="0"/>
                </a:lnTo>
                <a:lnTo>
                  <a:pt x="2932510" y="2173722"/>
                </a:lnTo>
                <a:lnTo>
                  <a:pt x="0" y="2173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579934" y="3323856"/>
            <a:ext cx="6607696" cy="2657768"/>
            <a:chOff x="0" y="0"/>
            <a:chExt cx="8810261" cy="3543691"/>
          </a:xfrm>
        </p:grpSpPr>
        <p:sp>
          <p:nvSpPr>
            <p:cNvPr name="TextBox 12" id="12"/>
            <p:cNvSpPr txBox="true"/>
            <p:nvPr/>
          </p:nvSpPr>
          <p:spPr>
            <a:xfrm rot="0">
              <a:off x="0" y="285750"/>
              <a:ext cx="8810261" cy="1639534"/>
            </a:xfrm>
            <a:prstGeom prst="rect">
              <a:avLst/>
            </a:prstGeom>
          </p:spPr>
          <p:txBody>
            <a:bodyPr anchor="t" rtlCol="false" tIns="0" lIns="0" bIns="0" rIns="0">
              <a:spAutoFit/>
            </a:bodyPr>
            <a:lstStyle/>
            <a:p>
              <a:pPr algn="l" marL="0" indent="0" lvl="0">
                <a:lnSpc>
                  <a:spcPts val="7394"/>
                </a:lnSpc>
                <a:spcBef>
                  <a:spcPct val="0"/>
                </a:spcBef>
              </a:pPr>
              <a:r>
                <a:rPr lang="en-US" b="true" sz="8699" spc="-434">
                  <a:solidFill>
                    <a:srgbClr val="000000"/>
                  </a:solidFill>
                  <a:latin typeface="Helvetica World Bold"/>
                  <a:ea typeface="Helvetica World Bold"/>
                  <a:cs typeface="Helvetica World Bold"/>
                  <a:sym typeface="Helvetica World Bold"/>
                </a:rPr>
                <a:t>Methodology</a:t>
              </a:r>
            </a:p>
          </p:txBody>
        </p:sp>
        <p:sp>
          <p:nvSpPr>
            <p:cNvPr name="TextBox 13" id="13"/>
            <p:cNvSpPr txBox="true"/>
            <p:nvPr/>
          </p:nvSpPr>
          <p:spPr>
            <a:xfrm rot="0">
              <a:off x="0" y="2587169"/>
              <a:ext cx="6212169" cy="956522"/>
            </a:xfrm>
            <a:prstGeom prst="rect">
              <a:avLst/>
            </a:prstGeom>
          </p:spPr>
          <p:txBody>
            <a:bodyPr anchor="t" rtlCol="false" tIns="0" lIns="0" bIns="0" rIns="0">
              <a:spAutoFit/>
            </a:bodyPr>
            <a:lstStyle/>
            <a:p>
              <a:pPr algn="l" marL="0" indent="0" lvl="0">
                <a:lnSpc>
                  <a:spcPts val="2859"/>
                </a:lnSpc>
                <a:spcBef>
                  <a:spcPct val="0"/>
                </a:spcBef>
              </a:pPr>
              <a:r>
                <a:rPr lang="en-US" sz="2199" spc="-32">
                  <a:solidFill>
                    <a:srgbClr val="000000"/>
                  </a:solidFill>
                  <a:latin typeface="TT Interphases"/>
                  <a:ea typeface="TT Interphases"/>
                  <a:cs typeface="TT Interphases"/>
                  <a:sym typeface="TT Interphases"/>
                </a:rPr>
                <a:t>To address the challenge, a multistage methodology is proposed</a:t>
              </a:r>
            </a:p>
          </p:txBody>
        </p:sp>
      </p:grpSp>
      <p:sp>
        <p:nvSpPr>
          <p:cNvPr name="TextBox 14" id="14"/>
          <p:cNvSpPr txBox="true"/>
          <p:nvPr/>
        </p:nvSpPr>
        <p:spPr>
          <a:xfrm rot="0">
            <a:off x="9144000" y="559304"/>
            <a:ext cx="8697026" cy="8997532"/>
          </a:xfrm>
          <a:prstGeom prst="rect">
            <a:avLst/>
          </a:prstGeom>
        </p:spPr>
        <p:txBody>
          <a:bodyPr anchor="t" rtlCol="false" tIns="0" lIns="0" bIns="0" rIns="0">
            <a:spAutoFit/>
          </a:bodyPr>
          <a:lstStyle/>
          <a:p>
            <a:pPr algn="just">
              <a:lnSpc>
                <a:spcPts val="3292"/>
              </a:lnSpc>
            </a:pPr>
            <a:r>
              <a:rPr lang="en-US" sz="2532" spc="-37">
                <a:solidFill>
                  <a:srgbClr val="EDEDED"/>
                </a:solidFill>
                <a:latin typeface="TT Interphases"/>
                <a:ea typeface="TT Interphases"/>
                <a:cs typeface="TT Interphases"/>
                <a:sym typeface="TT Interphases"/>
              </a:rPr>
              <a:t>1.nitial Research: Review of Landsat documentation and existing geospatial data applications to identify key features and best practices.</a:t>
            </a:r>
          </a:p>
          <a:p>
            <a:pPr algn="just">
              <a:lnSpc>
                <a:spcPts val="3292"/>
              </a:lnSpc>
            </a:pPr>
          </a:p>
          <a:p>
            <a:pPr algn="just">
              <a:lnSpc>
                <a:spcPts val="3292"/>
              </a:lnSpc>
            </a:pPr>
            <a:r>
              <a:rPr lang="en-US" sz="2532" spc="-37">
                <a:solidFill>
                  <a:srgbClr val="EDEDED"/>
                </a:solidFill>
                <a:latin typeface="TT Interphases"/>
                <a:ea typeface="TT Interphases"/>
                <a:cs typeface="TT Interphases"/>
                <a:sym typeface="TT Interphases"/>
              </a:rPr>
              <a:t> 2. Application Design: User Interface:</a:t>
            </a:r>
          </a:p>
          <a:p>
            <a:pPr algn="just" marL="546853" indent="-273427" lvl="1">
              <a:lnSpc>
                <a:spcPts val="3292"/>
              </a:lnSpc>
              <a:buFont typeface="Arial"/>
              <a:buChar char="•"/>
            </a:pPr>
            <a:r>
              <a:rPr lang="en-US" sz="2532" spc="-37">
                <a:solidFill>
                  <a:srgbClr val="EDEDED"/>
                </a:solidFill>
                <a:latin typeface="TT Interphases"/>
                <a:ea typeface="TT Interphases"/>
                <a:cs typeface="TT Interphases"/>
                <a:sym typeface="TT Interphases"/>
              </a:rPr>
              <a:t> Create an intuitive interface that allows users to define a target location via coordinates, place name, or map selection. </a:t>
            </a:r>
          </a:p>
          <a:p>
            <a:pPr algn="just" marL="546853" indent="-273427" lvl="1">
              <a:lnSpc>
                <a:spcPts val="3292"/>
              </a:lnSpc>
              <a:buFont typeface="Arial"/>
              <a:buChar char="•"/>
            </a:pPr>
            <a:r>
              <a:rPr lang="en-US" sz="2532" spc="-37">
                <a:solidFill>
                  <a:srgbClr val="EDEDED"/>
                </a:solidFill>
                <a:latin typeface="TT Interphases"/>
                <a:ea typeface="TT Interphases"/>
                <a:cs typeface="TT Interphases"/>
                <a:sym typeface="TT Interphases"/>
              </a:rPr>
              <a:t>Notification System: Implement a system that notifies users about upcoming Landsat passes over the defined location, with customization options. </a:t>
            </a:r>
          </a:p>
          <a:p>
            <a:pPr algn="just">
              <a:lnSpc>
                <a:spcPts val="3292"/>
              </a:lnSpc>
            </a:pPr>
          </a:p>
          <a:p>
            <a:pPr algn="just">
              <a:lnSpc>
                <a:spcPts val="3292"/>
              </a:lnSpc>
            </a:pPr>
            <a:r>
              <a:rPr lang="en-US" sz="2532" spc="-37">
                <a:solidFill>
                  <a:srgbClr val="EDEDED"/>
                </a:solidFill>
                <a:latin typeface="TT Interphases"/>
                <a:ea typeface="TT Interphases"/>
                <a:cs typeface="TT Interphases"/>
                <a:sym typeface="TT Interphases"/>
              </a:rPr>
              <a:t>3. Data Access: Integrate APIs and data catalogs to enable acquisition of Landsat SR data and related metadata, as well as cloud cover calculations.</a:t>
            </a:r>
          </a:p>
          <a:p>
            <a:pPr algn="just">
              <a:lnSpc>
                <a:spcPts val="3292"/>
              </a:lnSpc>
            </a:pPr>
            <a:r>
              <a:rPr lang="en-US" sz="2532" spc="-37">
                <a:solidFill>
                  <a:srgbClr val="EDEDED"/>
                </a:solidFill>
                <a:latin typeface="TT Interphases"/>
                <a:ea typeface="TT Interphases"/>
                <a:cs typeface="TT Interphases"/>
                <a:sym typeface="TT Interphases"/>
              </a:rPr>
              <a:t> </a:t>
            </a:r>
          </a:p>
          <a:p>
            <a:pPr algn="just">
              <a:lnSpc>
                <a:spcPts val="3292"/>
              </a:lnSpc>
            </a:pPr>
            <a:r>
              <a:rPr lang="en-US" sz="2532" spc="-37">
                <a:solidFill>
                  <a:srgbClr val="EDEDED"/>
                </a:solidFill>
                <a:latin typeface="TT Interphases"/>
                <a:ea typeface="TT Interphases"/>
                <a:cs typeface="TT Interphases"/>
                <a:sym typeface="TT Interphases"/>
              </a:rPr>
              <a:t>4. Data Visualization: Develop interactive graphs representing reflectance data across the spectrum, along with a pixel grid and scene metadata. </a:t>
            </a:r>
          </a:p>
          <a:p>
            <a:pPr algn="just">
              <a:lnSpc>
                <a:spcPts val="3292"/>
              </a:lnSpc>
            </a:pPr>
          </a:p>
          <a:p>
            <a:pPr algn="just" marL="0" indent="0" lvl="0">
              <a:lnSpc>
                <a:spcPts val="3292"/>
              </a:lnSpc>
              <a:spcBef>
                <a:spcPct val="0"/>
              </a:spcBef>
            </a:pPr>
            <a:r>
              <a:rPr lang="en-US" sz="2532" spc="-37">
                <a:solidFill>
                  <a:srgbClr val="EDEDED"/>
                </a:solidFill>
                <a:latin typeface="TT Interphases"/>
                <a:ea typeface="TT Interphases"/>
                <a:cs typeface="TT Interphases"/>
                <a:sym typeface="TT Interphases"/>
              </a:rPr>
              <a:t>5. Testing and Validation: Conduct pilot tests with real users to gather feedback and adjust the application as needed.</a:t>
            </a:r>
          </a:p>
        </p:txBody>
      </p:sp>
    </p:spTree>
  </p:cSld>
  <p:clrMapOvr>
    <a:masterClrMapping/>
  </p:clrMapOvr>
  <p:transition spd="fast">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977" r="0" b="-121385"/>
            </a:stretch>
          </a:blipFill>
        </p:spPr>
      </p:sp>
      <p:sp>
        <p:nvSpPr>
          <p:cNvPr name="Freeform 3" id="3"/>
          <p:cNvSpPr/>
          <p:nvPr/>
        </p:nvSpPr>
        <p:spPr>
          <a:xfrm flipH="false" flipV="false" rot="912060">
            <a:off x="-614851" y="7241528"/>
            <a:ext cx="20940455" cy="8460221"/>
          </a:xfrm>
          <a:custGeom>
            <a:avLst/>
            <a:gdLst/>
            <a:ahLst/>
            <a:cxnLst/>
            <a:rect r="r" b="b" t="t" l="l"/>
            <a:pathLst>
              <a:path h="8460221" w="20940455">
                <a:moveTo>
                  <a:pt x="0" y="0"/>
                </a:moveTo>
                <a:lnTo>
                  <a:pt x="20940455" y="0"/>
                </a:lnTo>
                <a:lnTo>
                  <a:pt x="20940455" y="8460220"/>
                </a:lnTo>
                <a:lnTo>
                  <a:pt x="0" y="8460220"/>
                </a:lnTo>
                <a:lnTo>
                  <a:pt x="0" y="0"/>
                </a:lnTo>
                <a:close/>
              </a:path>
            </a:pathLst>
          </a:custGeom>
          <a:blipFill>
            <a:blip r:embed="rId3">
              <a:extLst>
                <a:ext uri="{96DAC541-7B7A-43D3-8B79-37D633B846F1}">
                  <asvg:svgBlip xmlns:asvg="http://schemas.microsoft.com/office/drawing/2016/SVG/main" r:embed="rId4"/>
                </a:ext>
              </a:extLst>
            </a:blip>
            <a:stretch>
              <a:fillRect l="-47247" t="0" r="-133645" b="-138704"/>
            </a:stretch>
          </a:blipFill>
        </p:spPr>
      </p:sp>
      <p:grpSp>
        <p:nvGrpSpPr>
          <p:cNvPr name="Group 4" id="4"/>
          <p:cNvGrpSpPr/>
          <p:nvPr/>
        </p:nvGrpSpPr>
        <p:grpSpPr>
          <a:xfrm rot="0">
            <a:off x="-2901154" y="-49696"/>
            <a:ext cx="10386391" cy="10386391"/>
            <a:chOff x="0" y="0"/>
            <a:chExt cx="13848522" cy="13848522"/>
          </a:xfrm>
        </p:grpSpPr>
        <p:sp>
          <p:nvSpPr>
            <p:cNvPr name="Freeform 5" id="5"/>
            <p:cNvSpPr/>
            <p:nvPr/>
          </p:nvSpPr>
          <p:spPr>
            <a:xfrm flipH="false" flipV="false" rot="-10800000">
              <a:off x="0" y="0"/>
              <a:ext cx="13848522" cy="13848522"/>
            </a:xfrm>
            <a:custGeom>
              <a:avLst/>
              <a:gdLst/>
              <a:ahLst/>
              <a:cxnLst/>
              <a:rect r="r" b="b" t="t" l="l"/>
              <a:pathLst>
                <a:path h="13848522" w="13848522">
                  <a:moveTo>
                    <a:pt x="0" y="0"/>
                  </a:moveTo>
                  <a:lnTo>
                    <a:pt x="13848522" y="0"/>
                  </a:lnTo>
                  <a:lnTo>
                    <a:pt x="13848522" y="13848522"/>
                  </a:lnTo>
                  <a:lnTo>
                    <a:pt x="0" y="13848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0" y="0"/>
              <a:ext cx="13848522" cy="13848522"/>
            </a:xfrm>
            <a:custGeom>
              <a:avLst/>
              <a:gdLst/>
              <a:ahLst/>
              <a:cxnLst/>
              <a:rect r="r" b="b" t="t" l="l"/>
              <a:pathLst>
                <a:path h="13848522" w="13848522">
                  <a:moveTo>
                    <a:pt x="0" y="0"/>
                  </a:moveTo>
                  <a:lnTo>
                    <a:pt x="13848522" y="0"/>
                  </a:lnTo>
                  <a:lnTo>
                    <a:pt x="13848522" y="13848522"/>
                  </a:lnTo>
                  <a:lnTo>
                    <a:pt x="0" y="138485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800000">
              <a:off x="1419249" y="1398528"/>
              <a:ext cx="11010023" cy="11051466"/>
            </a:xfrm>
            <a:custGeom>
              <a:avLst/>
              <a:gdLst/>
              <a:ahLst/>
              <a:cxnLst/>
              <a:rect r="r" b="b" t="t" l="l"/>
              <a:pathLst>
                <a:path h="11051466" w="11010023">
                  <a:moveTo>
                    <a:pt x="0" y="0"/>
                  </a:moveTo>
                  <a:lnTo>
                    <a:pt x="11010023" y="0"/>
                  </a:lnTo>
                  <a:lnTo>
                    <a:pt x="11010023" y="11051466"/>
                  </a:lnTo>
                  <a:lnTo>
                    <a:pt x="0" y="110514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5400000">
              <a:off x="1573045" y="1552902"/>
              <a:ext cx="10702432" cy="10742717"/>
            </a:xfrm>
            <a:custGeom>
              <a:avLst/>
              <a:gdLst/>
              <a:ahLst/>
              <a:cxnLst/>
              <a:rect r="r" b="b" t="t" l="l"/>
              <a:pathLst>
                <a:path h="10742717" w="10702432">
                  <a:moveTo>
                    <a:pt x="10702432" y="0"/>
                  </a:moveTo>
                  <a:lnTo>
                    <a:pt x="0" y="0"/>
                  </a:lnTo>
                  <a:lnTo>
                    <a:pt x="0" y="10742717"/>
                  </a:lnTo>
                  <a:lnTo>
                    <a:pt x="10702432" y="10742717"/>
                  </a:lnTo>
                  <a:lnTo>
                    <a:pt x="1070243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863921">
              <a:off x="8178201" y="1775068"/>
              <a:ext cx="4928200" cy="2570007"/>
            </a:xfrm>
            <a:custGeom>
              <a:avLst/>
              <a:gdLst/>
              <a:ahLst/>
              <a:cxnLst/>
              <a:rect r="r" b="b" t="t" l="l"/>
              <a:pathLst>
                <a:path h="2570007" w="4928200">
                  <a:moveTo>
                    <a:pt x="0" y="0"/>
                  </a:moveTo>
                  <a:lnTo>
                    <a:pt x="4928200" y="0"/>
                  </a:lnTo>
                  <a:lnTo>
                    <a:pt x="4928200" y="2570007"/>
                  </a:lnTo>
                  <a:lnTo>
                    <a:pt x="0" y="2570007"/>
                  </a:lnTo>
                  <a:lnTo>
                    <a:pt x="0" y="0"/>
                  </a:lnTo>
                  <a:close/>
                </a:path>
              </a:pathLst>
            </a:custGeom>
            <a:blipFill>
              <a:blip r:embed="rId13"/>
              <a:stretch>
                <a:fillRect l="0" t="0" r="0" b="0"/>
              </a:stretch>
            </a:blipFill>
          </p:spPr>
        </p:sp>
      </p:grpSp>
      <p:grpSp>
        <p:nvGrpSpPr>
          <p:cNvPr name="Group 10" id="10"/>
          <p:cNvGrpSpPr/>
          <p:nvPr/>
        </p:nvGrpSpPr>
        <p:grpSpPr>
          <a:xfrm rot="0">
            <a:off x="7485238" y="830809"/>
            <a:ext cx="10802762" cy="8352788"/>
            <a:chOff x="0" y="0"/>
            <a:chExt cx="14403683" cy="11137051"/>
          </a:xfrm>
        </p:grpSpPr>
        <p:sp>
          <p:nvSpPr>
            <p:cNvPr name="TextBox 11" id="11"/>
            <p:cNvSpPr txBox="true"/>
            <p:nvPr/>
          </p:nvSpPr>
          <p:spPr>
            <a:xfrm rot="0">
              <a:off x="0" y="209550"/>
              <a:ext cx="14403683" cy="1445681"/>
            </a:xfrm>
            <a:prstGeom prst="rect">
              <a:avLst/>
            </a:prstGeom>
          </p:spPr>
          <p:txBody>
            <a:bodyPr anchor="t" rtlCol="false" tIns="0" lIns="0" bIns="0" rIns="0">
              <a:spAutoFit/>
            </a:bodyPr>
            <a:lstStyle/>
            <a:p>
              <a:pPr algn="ctr">
                <a:lnSpc>
                  <a:spcPts val="6749"/>
                </a:lnSpc>
              </a:pPr>
              <a:r>
                <a:rPr lang="en-US" b="true" sz="7499" spc="-374">
                  <a:solidFill>
                    <a:srgbClr val="02CB9B"/>
                  </a:solidFill>
                  <a:latin typeface="Helvetica World Bold"/>
                  <a:ea typeface="Helvetica World Bold"/>
                  <a:cs typeface="Helvetica World Bold"/>
                  <a:sym typeface="Helvetica World Bold"/>
                </a:rPr>
                <a:t>REQUIREMENTS</a:t>
              </a:r>
            </a:p>
          </p:txBody>
        </p:sp>
        <p:sp>
          <p:nvSpPr>
            <p:cNvPr name="TextBox 12" id="12"/>
            <p:cNvSpPr txBox="true"/>
            <p:nvPr/>
          </p:nvSpPr>
          <p:spPr>
            <a:xfrm rot="0">
              <a:off x="0" y="2002364"/>
              <a:ext cx="11306390" cy="9134687"/>
            </a:xfrm>
            <a:prstGeom prst="rect">
              <a:avLst/>
            </a:prstGeom>
          </p:spPr>
          <p:txBody>
            <a:bodyPr anchor="t" rtlCol="false" tIns="0" lIns="0" bIns="0" rIns="0">
              <a:spAutoFit/>
            </a:bodyPr>
            <a:lstStyle/>
            <a:p>
              <a:pPr algn="just">
                <a:lnSpc>
                  <a:spcPts val="3639"/>
                </a:lnSpc>
              </a:pPr>
              <a:r>
                <a:rPr lang="en-US" sz="2799" spc="-41">
                  <a:solidFill>
                    <a:srgbClr val="FFFFFF"/>
                  </a:solidFill>
                  <a:latin typeface="TT Interphases"/>
                  <a:ea typeface="TT Interphases"/>
                  <a:cs typeface="TT Interphases"/>
                  <a:sym typeface="TT Interphases"/>
                </a:rPr>
                <a:t>The web application should enable users to interact with satellite data, such as Landsat, and ground-based observations. Users will be able to refine time series by selecting a range of years or specifying exact dates through a date modal. Additionally, the application will allow users to select locations via map clicks, enter place names, or input geographic coordinates. The system will update the map with the selected position and display the satellite’s overpass date along with relevant metadata. This metadata can be downloaded in various formats, including Excel, CSV, Parquet, or JSON. Additional features include grid visualization, data filtering based on cloud coverage, the presentation of temperature data, and the generation of satellite trajectories for a specific location. </a:t>
              </a:r>
            </a:p>
          </p:txBody>
        </p:sp>
      </p:grpSp>
      <p:sp>
        <p:nvSpPr>
          <p:cNvPr name="Freeform 13" id="13"/>
          <p:cNvSpPr/>
          <p:nvPr/>
        </p:nvSpPr>
        <p:spPr>
          <a:xfrm flipH="false" flipV="false" rot="0">
            <a:off x="6027064" y="8518755"/>
            <a:ext cx="424374" cy="424374"/>
          </a:xfrm>
          <a:custGeom>
            <a:avLst/>
            <a:gdLst/>
            <a:ahLst/>
            <a:cxnLst/>
            <a:rect r="r" b="b" t="t" l="l"/>
            <a:pathLst>
              <a:path h="424374" w="424374">
                <a:moveTo>
                  <a:pt x="0" y="0"/>
                </a:moveTo>
                <a:lnTo>
                  <a:pt x="424375" y="0"/>
                </a:lnTo>
                <a:lnTo>
                  <a:pt x="424375" y="424374"/>
                </a:lnTo>
                <a:lnTo>
                  <a:pt x="0" y="4243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9522559" y="830809"/>
            <a:ext cx="776783" cy="776783"/>
          </a:xfrm>
          <a:custGeom>
            <a:avLst/>
            <a:gdLst/>
            <a:ahLst/>
            <a:cxnLst/>
            <a:rect r="r" b="b" t="t" l="l"/>
            <a:pathLst>
              <a:path h="776783" w="776783">
                <a:moveTo>
                  <a:pt x="0" y="0"/>
                </a:moveTo>
                <a:lnTo>
                  <a:pt x="776783" y="0"/>
                </a:lnTo>
                <a:lnTo>
                  <a:pt x="776783" y="776782"/>
                </a:lnTo>
                <a:lnTo>
                  <a:pt x="0" y="7767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7259300" y="7039180"/>
            <a:ext cx="1474026" cy="1479575"/>
          </a:xfrm>
          <a:custGeom>
            <a:avLst/>
            <a:gdLst/>
            <a:ahLst/>
            <a:cxnLst/>
            <a:rect r="r" b="b" t="t" l="l"/>
            <a:pathLst>
              <a:path h="1479575" w="1474026">
                <a:moveTo>
                  <a:pt x="0" y="0"/>
                </a:moveTo>
                <a:lnTo>
                  <a:pt x="1474026" y="0"/>
                </a:lnTo>
                <a:lnTo>
                  <a:pt x="1474026" y="1479575"/>
                </a:lnTo>
                <a:lnTo>
                  <a:pt x="0" y="1479575"/>
                </a:lnTo>
                <a:lnTo>
                  <a:pt x="0" y="0"/>
                </a:lnTo>
                <a:close/>
              </a:path>
            </a:pathLst>
          </a:custGeom>
          <a:blipFill>
            <a:blip r:embed="rId16">
              <a:alphaModFix amt="25000"/>
              <a:extLst>
                <a:ext uri="{96DAC541-7B7A-43D3-8B79-37D633B846F1}">
                  <asvg:svgBlip xmlns:asvg="http://schemas.microsoft.com/office/drawing/2016/SVG/main" r:embed="rId17"/>
                </a:ext>
              </a:extLst>
            </a:blip>
            <a:stretch>
              <a:fillRect l="0" t="0" r="0" b="0"/>
            </a:stretch>
          </a:blipFill>
          <a:ln cap="sq">
            <a:noFill/>
            <a:prstDash val="solid"/>
            <a:miter/>
          </a:ln>
        </p:spPr>
      </p:sp>
    </p:spTree>
  </p:cSld>
  <p:clrMapOvr>
    <a:masterClrMapping/>
  </p:clrMapOvr>
  <p:transition spd="fast">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622" r="0" b="-54741"/>
            </a:stretch>
          </a:blipFill>
        </p:spPr>
      </p:sp>
      <p:grpSp>
        <p:nvGrpSpPr>
          <p:cNvPr name="Group 3" id="3"/>
          <p:cNvGrpSpPr/>
          <p:nvPr/>
        </p:nvGrpSpPr>
        <p:grpSpPr>
          <a:xfrm rot="0">
            <a:off x="8336995" y="-120997"/>
            <a:ext cx="18935783" cy="18935783"/>
            <a:chOff x="0" y="0"/>
            <a:chExt cx="25247710" cy="25247710"/>
          </a:xfrm>
        </p:grpSpPr>
        <p:grpSp>
          <p:nvGrpSpPr>
            <p:cNvPr name="Group 4" id="4"/>
            <p:cNvGrpSpPr/>
            <p:nvPr/>
          </p:nvGrpSpPr>
          <p:grpSpPr>
            <a:xfrm rot="0">
              <a:off x="0" y="0"/>
              <a:ext cx="25247710" cy="25247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3D91">
                  <a:alpha val="49804"/>
                </a:srgbClr>
              </a:solidFill>
              <a:ln w="19050" cap="sq">
                <a:solidFill>
                  <a:srgbClr val="EDEDED">
                    <a:alpha val="49804"/>
                  </a:srgbClr>
                </a:solidFill>
                <a:prstDash val="lgDash"/>
                <a:miter/>
              </a:ln>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2399"/>
                  </a:lnSpc>
                </a:pPr>
              </a:p>
            </p:txBody>
          </p:sp>
        </p:grpSp>
        <p:grpSp>
          <p:nvGrpSpPr>
            <p:cNvPr name="Group 7" id="7"/>
            <p:cNvGrpSpPr/>
            <p:nvPr/>
          </p:nvGrpSpPr>
          <p:grpSpPr>
            <a:xfrm rot="0">
              <a:off x="2103976" y="2103976"/>
              <a:ext cx="21039759" cy="210397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57DF">
                  <a:alpha val="49804"/>
                </a:srgbClr>
              </a:solidFill>
              <a:ln w="19050" cap="sq">
                <a:solidFill>
                  <a:srgbClr val="EDEDED">
                    <a:alpha val="49804"/>
                  </a:srgbClr>
                </a:solidFill>
                <a:prstDash val="lgDash"/>
                <a:miter/>
              </a:ln>
            </p:spPr>
          </p:sp>
          <p:sp>
            <p:nvSpPr>
              <p:cNvPr name="TextBox 9" id="9"/>
              <p:cNvSpPr txBox="true"/>
              <p:nvPr/>
            </p:nvSpPr>
            <p:spPr>
              <a:xfrm>
                <a:off x="76200" y="114300"/>
                <a:ext cx="660400" cy="622300"/>
              </a:xfrm>
              <a:prstGeom prst="rect">
                <a:avLst/>
              </a:prstGeom>
            </p:spPr>
            <p:txBody>
              <a:bodyPr anchor="ctr" rtlCol="false" tIns="50800" lIns="50800" bIns="50800" rIns="50800"/>
              <a:lstStyle/>
              <a:p>
                <a:pPr algn="ctr">
                  <a:lnSpc>
                    <a:spcPts val="2399"/>
                  </a:lnSpc>
                </a:pPr>
              </a:p>
            </p:txBody>
          </p:sp>
        </p:grpSp>
        <p:grpSp>
          <p:nvGrpSpPr>
            <p:cNvPr name="Group 10" id="10"/>
            <p:cNvGrpSpPr/>
            <p:nvPr/>
          </p:nvGrpSpPr>
          <p:grpSpPr>
            <a:xfrm rot="0">
              <a:off x="4215744" y="4215744"/>
              <a:ext cx="16816222" cy="168162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B1FE">
                  <a:alpha val="49804"/>
                </a:srgbClr>
              </a:solidFill>
              <a:ln w="19050" cap="sq">
                <a:solidFill>
                  <a:srgbClr val="EDEDED">
                    <a:alpha val="49804"/>
                  </a:srgbClr>
                </a:solidFill>
                <a:prstDash val="lgDash"/>
                <a:miter/>
              </a:ln>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399"/>
                  </a:lnSpc>
                </a:pPr>
              </a:p>
            </p:txBody>
          </p:sp>
        </p:grpSp>
        <p:grpSp>
          <p:nvGrpSpPr>
            <p:cNvPr name="Group 13" id="13"/>
            <p:cNvGrpSpPr/>
            <p:nvPr/>
          </p:nvGrpSpPr>
          <p:grpSpPr>
            <a:xfrm rot="0">
              <a:off x="6311928" y="6311928"/>
              <a:ext cx="12623855" cy="1262385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B1FE">
                  <a:alpha val="69804"/>
                </a:srgbClr>
              </a:solidFill>
              <a:ln w="19050" cap="sq">
                <a:solidFill>
                  <a:srgbClr val="EDEDED">
                    <a:alpha val="69804"/>
                  </a:srgbClr>
                </a:solidFill>
                <a:prstDash val="lgDash"/>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399"/>
                  </a:lnSpc>
                </a:pPr>
              </a:p>
            </p:txBody>
          </p:sp>
        </p:grpSp>
        <p:grpSp>
          <p:nvGrpSpPr>
            <p:cNvPr name="Group 16" id="16"/>
            <p:cNvGrpSpPr/>
            <p:nvPr/>
          </p:nvGrpSpPr>
          <p:grpSpPr>
            <a:xfrm rot="0">
              <a:off x="8415903" y="8415903"/>
              <a:ext cx="8415903" cy="84159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B1FE">
                  <a:alpha val="49804"/>
                </a:srgbClr>
              </a:solidFill>
              <a:ln w="19050" cap="sq">
                <a:solidFill>
                  <a:srgbClr val="EDEDED">
                    <a:alpha val="49804"/>
                  </a:srgbClr>
                </a:solidFill>
                <a:prstDash val="lgDash"/>
                <a:miter/>
              </a:ln>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399"/>
                  </a:lnSpc>
                </a:pPr>
              </a:p>
            </p:txBody>
          </p:sp>
        </p:grpSp>
      </p:grpSp>
      <p:grpSp>
        <p:nvGrpSpPr>
          <p:cNvPr name="Group 19" id="19"/>
          <p:cNvGrpSpPr/>
          <p:nvPr/>
        </p:nvGrpSpPr>
        <p:grpSpPr>
          <a:xfrm rot="0">
            <a:off x="674789" y="2415953"/>
            <a:ext cx="9230114" cy="6842347"/>
            <a:chOff x="0" y="0"/>
            <a:chExt cx="2333726" cy="1730007"/>
          </a:xfrm>
        </p:grpSpPr>
        <p:sp>
          <p:nvSpPr>
            <p:cNvPr name="Freeform 20" id="20"/>
            <p:cNvSpPr/>
            <p:nvPr/>
          </p:nvSpPr>
          <p:spPr>
            <a:xfrm flipH="false" flipV="false" rot="0">
              <a:off x="0" y="0"/>
              <a:ext cx="2333726" cy="1730007"/>
            </a:xfrm>
            <a:custGeom>
              <a:avLst/>
              <a:gdLst/>
              <a:ahLst/>
              <a:cxnLst/>
              <a:rect r="r" b="b" t="t" l="l"/>
              <a:pathLst>
                <a:path h="1730007" w="2333726">
                  <a:moveTo>
                    <a:pt x="19292" y="0"/>
                  </a:moveTo>
                  <a:lnTo>
                    <a:pt x="2314434" y="0"/>
                  </a:lnTo>
                  <a:cubicBezTo>
                    <a:pt x="2319551" y="0"/>
                    <a:pt x="2324458" y="2033"/>
                    <a:pt x="2328075" y="5650"/>
                  </a:cubicBezTo>
                  <a:cubicBezTo>
                    <a:pt x="2331693" y="9268"/>
                    <a:pt x="2333726" y="14175"/>
                    <a:pt x="2333726" y="19292"/>
                  </a:cubicBezTo>
                  <a:lnTo>
                    <a:pt x="2333726" y="1710716"/>
                  </a:lnTo>
                  <a:cubicBezTo>
                    <a:pt x="2333726" y="1715832"/>
                    <a:pt x="2331693" y="1720739"/>
                    <a:pt x="2328075" y="1724357"/>
                  </a:cubicBezTo>
                  <a:cubicBezTo>
                    <a:pt x="2324458" y="1727975"/>
                    <a:pt x="2319551" y="1730007"/>
                    <a:pt x="2314434" y="1730007"/>
                  </a:cubicBezTo>
                  <a:lnTo>
                    <a:pt x="19292" y="1730007"/>
                  </a:lnTo>
                  <a:cubicBezTo>
                    <a:pt x="14175" y="1730007"/>
                    <a:pt x="9268" y="1727975"/>
                    <a:pt x="5650" y="1724357"/>
                  </a:cubicBezTo>
                  <a:cubicBezTo>
                    <a:pt x="2033" y="1720739"/>
                    <a:pt x="0" y="1715832"/>
                    <a:pt x="0" y="1710716"/>
                  </a:cubicBezTo>
                  <a:lnTo>
                    <a:pt x="0" y="19292"/>
                  </a:lnTo>
                  <a:cubicBezTo>
                    <a:pt x="0" y="14175"/>
                    <a:pt x="2033" y="9268"/>
                    <a:pt x="5650" y="5650"/>
                  </a:cubicBezTo>
                  <a:cubicBezTo>
                    <a:pt x="9268" y="2033"/>
                    <a:pt x="14175" y="0"/>
                    <a:pt x="19292" y="0"/>
                  </a:cubicBezTo>
                  <a:close/>
                </a:path>
              </a:pathLst>
            </a:custGeom>
            <a:solidFill>
              <a:srgbClr val="3E4466">
                <a:alpha val="84706"/>
              </a:srgbClr>
            </a:solidFill>
            <a:ln cap="rnd">
              <a:noFill/>
              <a:prstDash val="solid"/>
              <a:round/>
            </a:ln>
          </p:spPr>
        </p:sp>
        <p:sp>
          <p:nvSpPr>
            <p:cNvPr name="TextBox 21" id="21"/>
            <p:cNvSpPr txBox="true"/>
            <p:nvPr/>
          </p:nvSpPr>
          <p:spPr>
            <a:xfrm>
              <a:off x="0" y="104775"/>
              <a:ext cx="2333726" cy="1625232"/>
            </a:xfrm>
            <a:prstGeom prst="rect">
              <a:avLst/>
            </a:prstGeom>
          </p:spPr>
          <p:txBody>
            <a:bodyPr anchor="ctr" rtlCol="false" tIns="50800" lIns="50800" bIns="50800" rIns="50800"/>
            <a:lstStyle/>
            <a:p>
              <a:pPr algn="ctr">
                <a:lnSpc>
                  <a:spcPts val="799"/>
                </a:lnSpc>
              </a:pPr>
            </a:p>
          </p:txBody>
        </p:sp>
      </p:grpSp>
      <p:sp>
        <p:nvSpPr>
          <p:cNvPr name="TextBox 22" id="22"/>
          <p:cNvSpPr txBox="true"/>
          <p:nvPr/>
        </p:nvSpPr>
        <p:spPr>
          <a:xfrm rot="0">
            <a:off x="1200150" y="1068369"/>
            <a:ext cx="9788038" cy="1003300"/>
          </a:xfrm>
          <a:prstGeom prst="rect">
            <a:avLst/>
          </a:prstGeom>
        </p:spPr>
        <p:txBody>
          <a:bodyPr anchor="t" rtlCol="false" tIns="0" lIns="0" bIns="0" rIns="0">
            <a:spAutoFit/>
          </a:bodyPr>
          <a:lstStyle/>
          <a:p>
            <a:pPr algn="l">
              <a:lnSpc>
                <a:spcPts val="6375"/>
              </a:lnSpc>
            </a:pPr>
            <a:r>
              <a:rPr lang="en-US" sz="7500" spc="-375" b="true">
                <a:solidFill>
                  <a:srgbClr val="EDEDED"/>
                </a:solidFill>
                <a:latin typeface="Helvetica World Bold"/>
                <a:ea typeface="Helvetica World Bold"/>
                <a:cs typeface="Helvetica World Bold"/>
                <a:sym typeface="Helvetica World Bold"/>
              </a:rPr>
              <a:t>CHALLENGE  </a:t>
            </a:r>
            <a:r>
              <a:rPr lang="en-US" sz="7500" spc="-375" b="true">
                <a:solidFill>
                  <a:srgbClr val="02CB9B"/>
                </a:solidFill>
                <a:latin typeface="Helvetica World Bold"/>
                <a:ea typeface="Helvetica World Bold"/>
                <a:cs typeface="Helvetica World Bold"/>
                <a:sym typeface="Helvetica World Bold"/>
              </a:rPr>
              <a:t>GOALS</a:t>
            </a:r>
          </a:p>
        </p:txBody>
      </p:sp>
      <p:grpSp>
        <p:nvGrpSpPr>
          <p:cNvPr name="Group 23" id="23"/>
          <p:cNvGrpSpPr/>
          <p:nvPr/>
        </p:nvGrpSpPr>
        <p:grpSpPr>
          <a:xfrm rot="0">
            <a:off x="15382185" y="6858000"/>
            <a:ext cx="5566681" cy="5566681"/>
            <a:chOff x="0" y="0"/>
            <a:chExt cx="7422241" cy="7422241"/>
          </a:xfrm>
        </p:grpSpPr>
        <p:sp>
          <p:nvSpPr>
            <p:cNvPr name="Freeform 24" id="24"/>
            <p:cNvSpPr/>
            <p:nvPr/>
          </p:nvSpPr>
          <p:spPr>
            <a:xfrm flipH="false" flipV="false" rot="0">
              <a:off x="0" y="0"/>
              <a:ext cx="7422241" cy="7422241"/>
            </a:xfrm>
            <a:custGeom>
              <a:avLst/>
              <a:gdLst/>
              <a:ahLst/>
              <a:cxnLst/>
              <a:rect r="r" b="b" t="t" l="l"/>
              <a:pathLst>
                <a:path h="7422241" w="7422241">
                  <a:moveTo>
                    <a:pt x="0" y="0"/>
                  </a:moveTo>
                  <a:lnTo>
                    <a:pt x="7422241" y="0"/>
                  </a:lnTo>
                  <a:lnTo>
                    <a:pt x="7422241" y="7422241"/>
                  </a:lnTo>
                  <a:lnTo>
                    <a:pt x="0" y="74222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38936">
              <a:off x="905354" y="887708"/>
              <a:ext cx="5611533" cy="5646826"/>
            </a:xfrm>
            <a:custGeom>
              <a:avLst/>
              <a:gdLst/>
              <a:ahLst/>
              <a:cxnLst/>
              <a:rect r="r" b="b" t="t" l="l"/>
              <a:pathLst>
                <a:path h="5646826" w="5611533">
                  <a:moveTo>
                    <a:pt x="0" y="0"/>
                  </a:moveTo>
                  <a:lnTo>
                    <a:pt x="5611533" y="0"/>
                  </a:lnTo>
                  <a:lnTo>
                    <a:pt x="5611533" y="5646826"/>
                  </a:lnTo>
                  <a:lnTo>
                    <a:pt x="0" y="5646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26" id="26"/>
          <p:cNvSpPr/>
          <p:nvPr/>
        </p:nvSpPr>
        <p:spPr>
          <a:xfrm flipH="false" flipV="false" rot="0">
            <a:off x="16906741" y="6712111"/>
            <a:ext cx="772940" cy="631000"/>
          </a:xfrm>
          <a:custGeom>
            <a:avLst/>
            <a:gdLst/>
            <a:ahLst/>
            <a:cxnLst/>
            <a:rect r="r" b="b" t="t" l="l"/>
            <a:pathLst>
              <a:path h="631000" w="772940">
                <a:moveTo>
                  <a:pt x="0" y="0"/>
                </a:moveTo>
                <a:lnTo>
                  <a:pt x="772940" y="0"/>
                </a:lnTo>
                <a:lnTo>
                  <a:pt x="772940" y="630999"/>
                </a:lnTo>
                <a:lnTo>
                  <a:pt x="0" y="630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3816900" y="7957066"/>
            <a:ext cx="458239" cy="1714500"/>
          </a:xfrm>
          <a:custGeom>
            <a:avLst/>
            <a:gdLst/>
            <a:ahLst/>
            <a:cxnLst/>
            <a:rect r="r" b="b" t="t" l="l"/>
            <a:pathLst>
              <a:path h="1714500" w="458239">
                <a:moveTo>
                  <a:pt x="0" y="0"/>
                </a:moveTo>
                <a:lnTo>
                  <a:pt x="458239" y="0"/>
                </a:lnTo>
                <a:lnTo>
                  <a:pt x="458239" y="1714500"/>
                </a:lnTo>
                <a:lnTo>
                  <a:pt x="0" y="1714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8" id="28"/>
          <p:cNvSpPr txBox="true"/>
          <p:nvPr/>
        </p:nvSpPr>
        <p:spPr>
          <a:xfrm rot="0">
            <a:off x="1200150" y="2814385"/>
            <a:ext cx="8179393" cy="5942965"/>
          </a:xfrm>
          <a:prstGeom prst="rect">
            <a:avLst/>
          </a:prstGeom>
        </p:spPr>
        <p:txBody>
          <a:bodyPr anchor="t" rtlCol="false" tIns="0" lIns="0" bIns="0" rIns="0">
            <a:spAutoFit/>
          </a:bodyPr>
          <a:lstStyle/>
          <a:p>
            <a:pPr algn="just">
              <a:lnSpc>
                <a:spcPts val="2989"/>
              </a:lnSpc>
            </a:pPr>
            <a:r>
              <a:rPr lang="en-US" sz="2299" spc="-34">
                <a:solidFill>
                  <a:srgbClr val="EDEDED"/>
                </a:solidFill>
                <a:latin typeface="TT Interphases"/>
                <a:ea typeface="TT Interphases"/>
                <a:cs typeface="TT Interphases"/>
                <a:sym typeface="TT Interphases"/>
              </a:rPr>
              <a:t>The challenge aims to promote local and global impact through a web application that enhances education, collaboration, and storytelling using satellite data. It fosters community learning about remote sensing with interactive tutorials and real-time data access, encouraging citizen science and environmental monitoring. Globally, it supports multilingual interfaces and collaboration between scientists, researchers, and citizens. The application allows for the creation of visual stories to inspire conservation efforts, while also contributing to NASA’s mission by integrating scientific knowledge and training opportunities. Furthermore, it emphasizes open data access, mobile optimization, real-time interaction, and aesthetically designed visualizations that blend art with science. Finally, it encourages the rigorous use of scientific methods and data analysis tools, facilitating transparency and collaboration in research and data science.</a:t>
            </a:r>
          </a:p>
        </p:txBody>
      </p:sp>
      <p:sp>
        <p:nvSpPr>
          <p:cNvPr name="TextBox 29" id="29"/>
          <p:cNvSpPr txBox="true"/>
          <p:nvPr/>
        </p:nvSpPr>
        <p:spPr>
          <a:xfrm rot="-3096563">
            <a:off x="15324788" y="7693414"/>
            <a:ext cx="1331960" cy="388460"/>
          </a:xfrm>
          <a:prstGeom prst="rect">
            <a:avLst/>
          </a:prstGeom>
        </p:spPr>
        <p:txBody>
          <a:bodyPr anchor="t" rtlCol="false" tIns="0" lIns="0" bIns="0" rIns="0">
            <a:spAutoFit/>
          </a:bodyPr>
          <a:lstStyle/>
          <a:p>
            <a:pPr algn="ctr">
              <a:lnSpc>
                <a:spcPts val="2567"/>
              </a:lnSpc>
            </a:pPr>
            <a:r>
              <a:rPr lang="en-US" b="true" sz="1974" spc="-29">
                <a:solidFill>
                  <a:srgbClr val="FFFFFF"/>
                </a:solidFill>
                <a:latin typeface="TT Interphases Bold"/>
                <a:ea typeface="TT Interphases Bold"/>
                <a:cs typeface="TT Interphases Bold"/>
                <a:sym typeface="TT Interphases Bold"/>
              </a:rPr>
              <a:t>Troposfera</a:t>
            </a:r>
          </a:p>
        </p:txBody>
      </p:sp>
      <p:sp>
        <p:nvSpPr>
          <p:cNvPr name="TextBox 30" id="30"/>
          <p:cNvSpPr txBox="true"/>
          <p:nvPr/>
        </p:nvSpPr>
        <p:spPr>
          <a:xfrm rot="-3096563">
            <a:off x="14009543" y="6697879"/>
            <a:ext cx="1431127" cy="368413"/>
          </a:xfrm>
          <a:prstGeom prst="rect">
            <a:avLst/>
          </a:prstGeom>
        </p:spPr>
        <p:txBody>
          <a:bodyPr anchor="t" rtlCol="false" tIns="0" lIns="0" bIns="0" rIns="0">
            <a:spAutoFit/>
          </a:bodyPr>
          <a:lstStyle/>
          <a:p>
            <a:pPr algn="ctr">
              <a:lnSpc>
                <a:spcPts val="2469"/>
              </a:lnSpc>
            </a:pPr>
            <a:r>
              <a:rPr lang="en-US" b="true" sz="1899" spc="-28">
                <a:solidFill>
                  <a:srgbClr val="FFFFFF"/>
                </a:solidFill>
                <a:latin typeface="TT Interphases Bold"/>
                <a:ea typeface="TT Interphases Bold"/>
                <a:cs typeface="TT Interphases Bold"/>
                <a:sym typeface="TT Interphases Bold"/>
              </a:rPr>
              <a:t>Estratosfera</a:t>
            </a:r>
          </a:p>
        </p:txBody>
      </p:sp>
      <p:sp>
        <p:nvSpPr>
          <p:cNvPr name="TextBox 31" id="31"/>
          <p:cNvSpPr txBox="true"/>
          <p:nvPr/>
        </p:nvSpPr>
        <p:spPr>
          <a:xfrm rot="-3096563">
            <a:off x="12919453" y="5582348"/>
            <a:ext cx="1214834" cy="339694"/>
          </a:xfrm>
          <a:prstGeom prst="rect">
            <a:avLst/>
          </a:prstGeom>
        </p:spPr>
        <p:txBody>
          <a:bodyPr anchor="t" rtlCol="false" tIns="0" lIns="0" bIns="0" rIns="0">
            <a:spAutoFit/>
          </a:bodyPr>
          <a:lstStyle/>
          <a:p>
            <a:pPr algn="ctr">
              <a:lnSpc>
                <a:spcPts val="2469"/>
              </a:lnSpc>
            </a:pPr>
            <a:r>
              <a:rPr lang="en-US" b="true" sz="1899" spc="-28">
                <a:solidFill>
                  <a:srgbClr val="FFFFFF"/>
                </a:solidFill>
                <a:latin typeface="TT Interphases Bold"/>
                <a:ea typeface="TT Interphases Bold"/>
                <a:cs typeface="TT Interphases Bold"/>
                <a:sym typeface="TT Interphases Bold"/>
              </a:rPr>
              <a:t>Mesosfera</a:t>
            </a:r>
          </a:p>
        </p:txBody>
      </p:sp>
      <p:sp>
        <p:nvSpPr>
          <p:cNvPr name="TextBox 32" id="32"/>
          <p:cNvSpPr txBox="true"/>
          <p:nvPr/>
        </p:nvSpPr>
        <p:spPr>
          <a:xfrm rot="-3096563">
            <a:off x="11664684" y="4647424"/>
            <a:ext cx="1377506" cy="358620"/>
          </a:xfrm>
          <a:prstGeom prst="rect">
            <a:avLst/>
          </a:prstGeom>
        </p:spPr>
        <p:txBody>
          <a:bodyPr anchor="t" rtlCol="false" tIns="0" lIns="0" bIns="0" rIns="0">
            <a:spAutoFit/>
          </a:bodyPr>
          <a:lstStyle/>
          <a:p>
            <a:pPr algn="ctr">
              <a:lnSpc>
                <a:spcPts val="2567"/>
              </a:lnSpc>
            </a:pPr>
            <a:r>
              <a:rPr lang="en-US" b="true" sz="1974" spc="-29">
                <a:solidFill>
                  <a:srgbClr val="FFFFFF"/>
                </a:solidFill>
                <a:latin typeface="TT Interphases Bold"/>
                <a:ea typeface="TT Interphases Bold"/>
                <a:cs typeface="TT Interphases Bold"/>
                <a:sym typeface="TT Interphases Bold"/>
              </a:rPr>
              <a:t>Termosfera</a:t>
            </a:r>
          </a:p>
        </p:txBody>
      </p:sp>
      <p:sp>
        <p:nvSpPr>
          <p:cNvPr name="TextBox 33" id="33"/>
          <p:cNvSpPr txBox="true"/>
          <p:nvPr/>
        </p:nvSpPr>
        <p:spPr>
          <a:xfrm rot="-3096563">
            <a:off x="10483716" y="3764034"/>
            <a:ext cx="994012" cy="329256"/>
          </a:xfrm>
          <a:prstGeom prst="rect">
            <a:avLst/>
          </a:prstGeom>
        </p:spPr>
        <p:txBody>
          <a:bodyPr anchor="t" rtlCol="false" tIns="0" lIns="0" bIns="0" rIns="0">
            <a:spAutoFit/>
          </a:bodyPr>
          <a:lstStyle/>
          <a:p>
            <a:pPr algn="ctr">
              <a:lnSpc>
                <a:spcPts val="2469"/>
              </a:lnSpc>
            </a:pPr>
            <a:r>
              <a:rPr lang="en-US" b="true" sz="1899" spc="-28">
                <a:solidFill>
                  <a:srgbClr val="FFFFFF"/>
                </a:solidFill>
                <a:latin typeface="TT Interphases Bold"/>
                <a:ea typeface="TT Interphases Bold"/>
                <a:cs typeface="TT Interphases Bold"/>
                <a:sym typeface="TT Interphases Bold"/>
              </a:rPr>
              <a:t>Exosfera</a:t>
            </a:r>
          </a:p>
        </p:txBody>
      </p:sp>
      <p:sp>
        <p:nvSpPr>
          <p:cNvPr name="TextBox 34" id="34"/>
          <p:cNvSpPr txBox="true"/>
          <p:nvPr/>
        </p:nvSpPr>
        <p:spPr>
          <a:xfrm rot="-5400000">
            <a:off x="15540516" y="2518296"/>
            <a:ext cx="1289076" cy="299720"/>
          </a:xfrm>
          <a:prstGeom prst="rect">
            <a:avLst/>
          </a:prstGeom>
        </p:spPr>
        <p:txBody>
          <a:bodyPr anchor="t" rtlCol="false" tIns="0" lIns="0" bIns="0" rIns="0">
            <a:spAutoFit/>
          </a:bodyPr>
          <a:lstStyle/>
          <a:p>
            <a:pPr algn="ctr">
              <a:lnSpc>
                <a:spcPts val="2469"/>
              </a:lnSpc>
            </a:pPr>
            <a:r>
              <a:rPr lang="en-US" b="true" sz="1899" spc="-28">
                <a:solidFill>
                  <a:srgbClr val="FFFFFF"/>
                </a:solidFill>
                <a:latin typeface="TT Interphases Bold"/>
                <a:ea typeface="TT Interphases Bold"/>
                <a:cs typeface="TT Interphases Bold"/>
                <a:sym typeface="TT Interphases Bold"/>
              </a:rPr>
              <a:t>Ionosfera</a:t>
            </a:r>
          </a:p>
        </p:txBody>
      </p:sp>
      <p:sp>
        <p:nvSpPr>
          <p:cNvPr name="AutoShape 35" id="35"/>
          <p:cNvSpPr/>
          <p:nvPr/>
        </p:nvSpPr>
        <p:spPr>
          <a:xfrm>
            <a:off x="16518743" y="1038225"/>
            <a:ext cx="0" cy="3259862"/>
          </a:xfrm>
          <a:prstGeom prst="line">
            <a:avLst/>
          </a:prstGeom>
          <a:ln cap="flat" w="19050">
            <a:solidFill>
              <a:srgbClr val="77DF78"/>
            </a:solidFill>
            <a:prstDash val="solid"/>
            <a:headEnd type="none" len="sm" w="sm"/>
            <a:tailEnd type="none" len="sm" w="sm"/>
          </a:ln>
        </p:spPr>
      </p:sp>
      <p:sp>
        <p:nvSpPr>
          <p:cNvPr name="AutoShape 36" id="36"/>
          <p:cNvSpPr/>
          <p:nvPr/>
        </p:nvSpPr>
        <p:spPr>
          <a:xfrm flipH="true">
            <a:off x="16518743" y="1038225"/>
            <a:ext cx="740557" cy="0"/>
          </a:xfrm>
          <a:prstGeom prst="line">
            <a:avLst/>
          </a:prstGeom>
          <a:ln cap="flat" w="19050">
            <a:solidFill>
              <a:srgbClr val="77DF78"/>
            </a:solidFill>
            <a:prstDash val="solid"/>
            <a:headEnd type="none" len="sm" w="sm"/>
            <a:tailEnd type="none" len="sm" w="sm"/>
          </a:ln>
        </p:spPr>
      </p:sp>
      <p:sp>
        <p:nvSpPr>
          <p:cNvPr name="AutoShape 37" id="37"/>
          <p:cNvSpPr/>
          <p:nvPr/>
        </p:nvSpPr>
        <p:spPr>
          <a:xfrm flipH="true">
            <a:off x="16518743" y="4307612"/>
            <a:ext cx="740557" cy="0"/>
          </a:xfrm>
          <a:prstGeom prst="line">
            <a:avLst/>
          </a:prstGeom>
          <a:ln cap="flat" w="19050">
            <a:solidFill>
              <a:srgbClr val="77DF78"/>
            </a:solidFill>
            <a:prstDash val="solid"/>
            <a:headEnd type="none" len="sm" w="sm"/>
            <a:tailEnd type="none" len="sm" w="sm"/>
          </a:ln>
        </p:spPr>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622" r="0" b="-54741"/>
            </a:stretch>
          </a:blipFill>
        </p:spPr>
      </p:sp>
      <p:sp>
        <p:nvSpPr>
          <p:cNvPr name="Freeform 3" id="3"/>
          <p:cNvSpPr/>
          <p:nvPr/>
        </p:nvSpPr>
        <p:spPr>
          <a:xfrm flipH="false" flipV="false" rot="2456038">
            <a:off x="2299397" y="5395557"/>
            <a:ext cx="1719939" cy="4399843"/>
          </a:xfrm>
          <a:custGeom>
            <a:avLst/>
            <a:gdLst/>
            <a:ahLst/>
            <a:cxnLst/>
            <a:rect r="r" b="b" t="t" l="l"/>
            <a:pathLst>
              <a:path h="4399843" w="1719939">
                <a:moveTo>
                  <a:pt x="0" y="0"/>
                </a:moveTo>
                <a:lnTo>
                  <a:pt x="1719939" y="0"/>
                </a:lnTo>
                <a:lnTo>
                  <a:pt x="1719939" y="4399843"/>
                </a:lnTo>
                <a:lnTo>
                  <a:pt x="0" y="43998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084121" y="1415001"/>
            <a:ext cx="37638074" cy="18915988"/>
            <a:chOff x="0" y="0"/>
            <a:chExt cx="50184098" cy="25221317"/>
          </a:xfrm>
        </p:grpSpPr>
        <p:sp>
          <p:nvSpPr>
            <p:cNvPr name="Freeform 5" id="5"/>
            <p:cNvSpPr/>
            <p:nvPr/>
          </p:nvSpPr>
          <p:spPr>
            <a:xfrm flipH="false" flipV="false" rot="0">
              <a:off x="0" y="9045569"/>
              <a:ext cx="27920606" cy="11280294"/>
            </a:xfrm>
            <a:custGeom>
              <a:avLst/>
              <a:gdLst/>
              <a:ahLst/>
              <a:cxnLst/>
              <a:rect r="r" b="b" t="t" l="l"/>
              <a:pathLst>
                <a:path h="11280294" w="27920606">
                  <a:moveTo>
                    <a:pt x="0" y="0"/>
                  </a:moveTo>
                  <a:lnTo>
                    <a:pt x="27920606" y="0"/>
                  </a:lnTo>
                  <a:lnTo>
                    <a:pt x="27920606" y="11280295"/>
                  </a:lnTo>
                  <a:lnTo>
                    <a:pt x="0" y="11280295"/>
                  </a:lnTo>
                  <a:lnTo>
                    <a:pt x="0" y="0"/>
                  </a:lnTo>
                  <a:close/>
                </a:path>
              </a:pathLst>
            </a:custGeom>
            <a:blipFill>
              <a:blip r:embed="rId5">
                <a:extLst>
                  <a:ext uri="{96DAC541-7B7A-43D3-8B79-37D633B846F1}">
                    <asvg:svgBlip xmlns:asvg="http://schemas.microsoft.com/office/drawing/2016/SVG/main" r:embed="rId6"/>
                  </a:ext>
                </a:extLst>
              </a:blip>
              <a:stretch>
                <a:fillRect l="-47247" t="0" r="-133645" b="-138704"/>
              </a:stretch>
            </a:blipFill>
          </p:spPr>
        </p:sp>
        <p:sp>
          <p:nvSpPr>
            <p:cNvPr name="Freeform 6" id="6"/>
            <p:cNvSpPr/>
            <p:nvPr/>
          </p:nvSpPr>
          <p:spPr>
            <a:xfrm flipH="false" flipV="false" rot="8693082">
              <a:off x="26642260" y="4494372"/>
              <a:ext cx="20762594" cy="16232573"/>
            </a:xfrm>
            <a:custGeom>
              <a:avLst/>
              <a:gdLst/>
              <a:ahLst/>
              <a:cxnLst/>
              <a:rect r="r" b="b" t="t" l="l"/>
              <a:pathLst>
                <a:path h="16232573" w="20762594">
                  <a:moveTo>
                    <a:pt x="0" y="0"/>
                  </a:moveTo>
                  <a:lnTo>
                    <a:pt x="20762594" y="0"/>
                  </a:lnTo>
                  <a:lnTo>
                    <a:pt x="20762594" y="16232573"/>
                  </a:lnTo>
                  <a:lnTo>
                    <a:pt x="0" y="16232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7" id="7"/>
          <p:cNvSpPr/>
          <p:nvPr/>
        </p:nvSpPr>
        <p:spPr>
          <a:xfrm flipH="false" flipV="false" rot="0">
            <a:off x="15730047" y="5143500"/>
            <a:ext cx="627613" cy="627613"/>
          </a:xfrm>
          <a:custGeom>
            <a:avLst/>
            <a:gdLst/>
            <a:ahLst/>
            <a:cxnLst/>
            <a:rect r="r" b="b" t="t" l="l"/>
            <a:pathLst>
              <a:path h="627613" w="627613">
                <a:moveTo>
                  <a:pt x="0" y="0"/>
                </a:moveTo>
                <a:lnTo>
                  <a:pt x="627614" y="0"/>
                </a:lnTo>
                <a:lnTo>
                  <a:pt x="627614" y="627613"/>
                </a:lnTo>
                <a:lnTo>
                  <a:pt x="0" y="627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983982" y="145094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852649" y="8539028"/>
            <a:ext cx="350770" cy="350770"/>
          </a:xfrm>
          <a:custGeom>
            <a:avLst/>
            <a:gdLst/>
            <a:ahLst/>
            <a:cxnLst/>
            <a:rect r="r" b="b" t="t" l="l"/>
            <a:pathLst>
              <a:path h="350770" w="350770">
                <a:moveTo>
                  <a:pt x="0" y="0"/>
                </a:moveTo>
                <a:lnTo>
                  <a:pt x="350770" y="0"/>
                </a:lnTo>
                <a:lnTo>
                  <a:pt x="350770" y="350770"/>
                </a:lnTo>
                <a:lnTo>
                  <a:pt x="0" y="350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1807283">
            <a:off x="15940307" y="1391797"/>
            <a:ext cx="2637986" cy="2417055"/>
          </a:xfrm>
          <a:custGeom>
            <a:avLst/>
            <a:gdLst/>
            <a:ahLst/>
            <a:cxnLst/>
            <a:rect r="r" b="b" t="t" l="l"/>
            <a:pathLst>
              <a:path h="2417055" w="2637986">
                <a:moveTo>
                  <a:pt x="0" y="0"/>
                </a:moveTo>
                <a:lnTo>
                  <a:pt x="2637986" y="0"/>
                </a:lnTo>
                <a:lnTo>
                  <a:pt x="2637986" y="2417056"/>
                </a:lnTo>
                <a:lnTo>
                  <a:pt x="0" y="2417056"/>
                </a:lnTo>
                <a:lnTo>
                  <a:pt x="0" y="0"/>
                </a:lnTo>
                <a:close/>
              </a:path>
            </a:pathLst>
          </a:custGeom>
          <a:blipFill>
            <a:blip r:embed="rId11">
              <a:alphaModFix amt="20999"/>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true" flipV="false" rot="-407071">
            <a:off x="15789026" y="7552643"/>
            <a:ext cx="2896365" cy="1170170"/>
          </a:xfrm>
          <a:custGeom>
            <a:avLst/>
            <a:gdLst/>
            <a:ahLst/>
            <a:cxnLst/>
            <a:rect r="r" b="b" t="t" l="l"/>
            <a:pathLst>
              <a:path h="1170170" w="2896365">
                <a:moveTo>
                  <a:pt x="2896364" y="0"/>
                </a:moveTo>
                <a:lnTo>
                  <a:pt x="0" y="0"/>
                </a:lnTo>
                <a:lnTo>
                  <a:pt x="0" y="1170170"/>
                </a:lnTo>
                <a:lnTo>
                  <a:pt x="2896364" y="1170170"/>
                </a:lnTo>
                <a:lnTo>
                  <a:pt x="2896364" y="0"/>
                </a:lnTo>
                <a:close/>
              </a:path>
            </a:pathLst>
          </a:custGeom>
          <a:blipFill>
            <a:blip r:embed="rId5">
              <a:extLst>
                <a:ext uri="{96DAC541-7B7A-43D3-8B79-37D633B846F1}">
                  <asvg:svgBlip xmlns:asvg="http://schemas.microsoft.com/office/drawing/2016/SVG/main" r:embed="rId6"/>
                </a:ext>
              </a:extLst>
            </a:blip>
            <a:stretch>
              <a:fillRect l="-47247" t="0" r="-133645" b="-138704"/>
            </a:stretch>
          </a:blipFill>
        </p:spPr>
      </p:sp>
      <p:sp>
        <p:nvSpPr>
          <p:cNvPr name="Freeform 12" id="12"/>
          <p:cNvSpPr/>
          <p:nvPr/>
        </p:nvSpPr>
        <p:spPr>
          <a:xfrm flipH="false" flipV="false" rot="0">
            <a:off x="4788496" y="2600325"/>
            <a:ext cx="8711007" cy="6533255"/>
          </a:xfrm>
          <a:custGeom>
            <a:avLst/>
            <a:gdLst/>
            <a:ahLst/>
            <a:cxnLst/>
            <a:rect r="r" b="b" t="t" l="l"/>
            <a:pathLst>
              <a:path h="6533255" w="8711007">
                <a:moveTo>
                  <a:pt x="0" y="0"/>
                </a:moveTo>
                <a:lnTo>
                  <a:pt x="8711008" y="0"/>
                </a:lnTo>
                <a:lnTo>
                  <a:pt x="8711008" y="6533255"/>
                </a:lnTo>
                <a:lnTo>
                  <a:pt x="0" y="6533255"/>
                </a:lnTo>
                <a:lnTo>
                  <a:pt x="0" y="0"/>
                </a:lnTo>
                <a:close/>
              </a:path>
            </a:pathLst>
          </a:custGeom>
          <a:blipFill>
            <a:blip r:embed="rId13"/>
            <a:stretch>
              <a:fillRect l="0" t="0" r="0" b="0"/>
            </a:stretch>
          </a:blipFill>
        </p:spPr>
      </p:sp>
      <p:sp>
        <p:nvSpPr>
          <p:cNvPr name="Freeform 13" id="13"/>
          <p:cNvSpPr/>
          <p:nvPr/>
        </p:nvSpPr>
        <p:spPr>
          <a:xfrm flipH="false" flipV="false" rot="0">
            <a:off x="343611" y="1801710"/>
            <a:ext cx="3969403" cy="3969403"/>
          </a:xfrm>
          <a:custGeom>
            <a:avLst/>
            <a:gdLst/>
            <a:ahLst/>
            <a:cxnLst/>
            <a:rect r="r" b="b" t="t" l="l"/>
            <a:pathLst>
              <a:path h="3969403" w="3969403">
                <a:moveTo>
                  <a:pt x="0" y="0"/>
                </a:moveTo>
                <a:lnTo>
                  <a:pt x="3969404" y="0"/>
                </a:lnTo>
                <a:lnTo>
                  <a:pt x="3969404" y="3969403"/>
                </a:lnTo>
                <a:lnTo>
                  <a:pt x="0" y="3969403"/>
                </a:lnTo>
                <a:lnTo>
                  <a:pt x="0" y="0"/>
                </a:lnTo>
                <a:close/>
              </a:path>
            </a:pathLst>
          </a:custGeom>
          <a:blipFill>
            <a:blip r:embed="rId14"/>
            <a:stretch>
              <a:fillRect l="0" t="0" r="0" b="0"/>
            </a:stretch>
          </a:blipFill>
        </p:spPr>
      </p:sp>
      <p:sp>
        <p:nvSpPr>
          <p:cNvPr name="Freeform 14" id="14"/>
          <p:cNvSpPr/>
          <p:nvPr/>
        </p:nvSpPr>
        <p:spPr>
          <a:xfrm flipH="false" flipV="false" rot="0">
            <a:off x="12993761" y="1028700"/>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15"/>
            <a:stretch>
              <a:fillRect l="0" t="0" r="0" b="0"/>
            </a:stretch>
          </a:blipFill>
        </p:spPr>
      </p:sp>
      <p:sp>
        <p:nvSpPr>
          <p:cNvPr name="TextBox 15" id="15"/>
          <p:cNvSpPr txBox="true"/>
          <p:nvPr/>
        </p:nvSpPr>
        <p:spPr>
          <a:xfrm rot="0">
            <a:off x="3467763" y="775239"/>
            <a:ext cx="12889897" cy="1470024"/>
          </a:xfrm>
          <a:prstGeom prst="rect">
            <a:avLst/>
          </a:prstGeom>
        </p:spPr>
        <p:txBody>
          <a:bodyPr anchor="t" rtlCol="false" tIns="0" lIns="0" bIns="0" rIns="0">
            <a:spAutoFit/>
          </a:bodyPr>
          <a:lstStyle/>
          <a:p>
            <a:pPr algn="ctr">
              <a:lnSpc>
                <a:spcPts val="9999"/>
              </a:lnSpc>
            </a:pPr>
            <a:r>
              <a:rPr lang="en-US" b="true" sz="9999" spc="-499">
                <a:solidFill>
                  <a:srgbClr val="FFFFFF"/>
                </a:solidFill>
                <a:latin typeface="Helvetica World Bold"/>
                <a:ea typeface="Helvetica World Bold"/>
                <a:cs typeface="Helvetica World Bold"/>
                <a:sym typeface="Helvetica World Bold"/>
              </a:rPr>
              <a:t>TEKNOC</a:t>
            </a:r>
            <a:r>
              <a:rPr lang="en-US" b="true" sz="9999" spc="-499">
                <a:solidFill>
                  <a:srgbClr val="02CB9B"/>
                </a:solidFill>
                <a:latin typeface="Helvetica World Bold"/>
                <a:ea typeface="Helvetica World Bold"/>
                <a:cs typeface="Helvetica World Bold"/>
                <a:sym typeface="Helvetica World Bold"/>
              </a:rPr>
              <a:t>RAFTERS</a:t>
            </a:r>
          </a:p>
        </p:txBody>
      </p:sp>
    </p:spTree>
  </p:cSld>
  <p:clrMapOvr>
    <a:masterClrMapping/>
  </p:clrMapOvr>
  <p:transition spd="slow">
    <p:push dir="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977" r="0" b="-121385"/>
            </a:stretch>
          </a:blipFill>
        </p:spPr>
      </p:sp>
      <p:sp>
        <p:nvSpPr>
          <p:cNvPr name="Freeform 3" id="3"/>
          <p:cNvSpPr/>
          <p:nvPr/>
        </p:nvSpPr>
        <p:spPr>
          <a:xfrm flipH="false" flipV="false" rot="1132755">
            <a:off x="-617640" y="6056890"/>
            <a:ext cx="20940455" cy="8460221"/>
          </a:xfrm>
          <a:custGeom>
            <a:avLst/>
            <a:gdLst/>
            <a:ahLst/>
            <a:cxnLst/>
            <a:rect r="r" b="b" t="t" l="l"/>
            <a:pathLst>
              <a:path h="8460221" w="20940455">
                <a:moveTo>
                  <a:pt x="0" y="0"/>
                </a:moveTo>
                <a:lnTo>
                  <a:pt x="20940455" y="0"/>
                </a:lnTo>
                <a:lnTo>
                  <a:pt x="20940455" y="8460220"/>
                </a:lnTo>
                <a:lnTo>
                  <a:pt x="0" y="8460220"/>
                </a:lnTo>
                <a:lnTo>
                  <a:pt x="0" y="0"/>
                </a:lnTo>
                <a:close/>
              </a:path>
            </a:pathLst>
          </a:custGeom>
          <a:blipFill>
            <a:blip r:embed="rId3">
              <a:extLst>
                <a:ext uri="{96DAC541-7B7A-43D3-8B79-37D633B846F1}">
                  <asvg:svgBlip xmlns:asvg="http://schemas.microsoft.com/office/drawing/2016/SVG/main" r:embed="rId4"/>
                </a:ext>
              </a:extLst>
            </a:blip>
            <a:stretch>
              <a:fillRect l="-47247" t="0" r="-133645" b="-138704"/>
            </a:stretch>
          </a:blipFill>
        </p:spPr>
      </p:sp>
      <p:sp>
        <p:nvSpPr>
          <p:cNvPr name="Freeform 4" id="4"/>
          <p:cNvSpPr/>
          <p:nvPr/>
        </p:nvSpPr>
        <p:spPr>
          <a:xfrm flipH="false" flipV="false" rot="0">
            <a:off x="14764298" y="4810248"/>
            <a:ext cx="6364003" cy="5635036"/>
          </a:xfrm>
          <a:custGeom>
            <a:avLst/>
            <a:gdLst/>
            <a:ahLst/>
            <a:cxnLst/>
            <a:rect r="r" b="b" t="t" l="l"/>
            <a:pathLst>
              <a:path h="5635036" w="6364003">
                <a:moveTo>
                  <a:pt x="0" y="0"/>
                </a:moveTo>
                <a:lnTo>
                  <a:pt x="6364003" y="0"/>
                </a:lnTo>
                <a:lnTo>
                  <a:pt x="6364003" y="5635036"/>
                </a:lnTo>
                <a:lnTo>
                  <a:pt x="0" y="5635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657643">
            <a:off x="14726471" y="3867397"/>
            <a:ext cx="1586334" cy="1342435"/>
          </a:xfrm>
          <a:custGeom>
            <a:avLst/>
            <a:gdLst/>
            <a:ahLst/>
            <a:cxnLst/>
            <a:rect r="r" b="b" t="t" l="l"/>
            <a:pathLst>
              <a:path h="1342435" w="1586334">
                <a:moveTo>
                  <a:pt x="0" y="0"/>
                </a:moveTo>
                <a:lnTo>
                  <a:pt x="1586334" y="0"/>
                </a:lnTo>
                <a:lnTo>
                  <a:pt x="1586334" y="1342435"/>
                </a:lnTo>
                <a:lnTo>
                  <a:pt x="0" y="1342435"/>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1807283">
            <a:off x="777185" y="3391282"/>
            <a:ext cx="1585282" cy="1452515"/>
          </a:xfrm>
          <a:custGeom>
            <a:avLst/>
            <a:gdLst/>
            <a:ahLst/>
            <a:cxnLst/>
            <a:rect r="r" b="b" t="t" l="l"/>
            <a:pathLst>
              <a:path h="1452515" w="1585282">
                <a:moveTo>
                  <a:pt x="0" y="0"/>
                </a:moveTo>
                <a:lnTo>
                  <a:pt x="1585282" y="0"/>
                </a:lnTo>
                <a:lnTo>
                  <a:pt x="1585282" y="1452515"/>
                </a:lnTo>
                <a:lnTo>
                  <a:pt x="0" y="1452515"/>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1094075" y="700347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99180" y="4948988"/>
            <a:ext cx="647222" cy="647222"/>
          </a:xfrm>
          <a:custGeom>
            <a:avLst/>
            <a:gdLst/>
            <a:ahLst/>
            <a:cxnLst/>
            <a:rect r="r" b="b" t="t" l="l"/>
            <a:pathLst>
              <a:path h="647222" w="647222">
                <a:moveTo>
                  <a:pt x="0" y="0"/>
                </a:moveTo>
                <a:lnTo>
                  <a:pt x="647223" y="0"/>
                </a:lnTo>
                <a:lnTo>
                  <a:pt x="647223" y="647223"/>
                </a:lnTo>
                <a:lnTo>
                  <a:pt x="0" y="6472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28700" y="2572946"/>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3615384" y="5954508"/>
            <a:ext cx="7315200" cy="3790604"/>
          </a:xfrm>
          <a:custGeom>
            <a:avLst/>
            <a:gdLst/>
            <a:ahLst/>
            <a:cxnLst/>
            <a:rect r="r" b="b" t="t" l="l"/>
            <a:pathLst>
              <a:path h="3790604" w="7315200">
                <a:moveTo>
                  <a:pt x="0" y="0"/>
                </a:moveTo>
                <a:lnTo>
                  <a:pt x="7315200" y="0"/>
                </a:lnTo>
                <a:lnTo>
                  <a:pt x="7315200" y="3790604"/>
                </a:lnTo>
                <a:lnTo>
                  <a:pt x="0" y="37906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296758">
            <a:off x="3323945" y="7168337"/>
            <a:ext cx="3348746" cy="1747437"/>
          </a:xfrm>
          <a:custGeom>
            <a:avLst/>
            <a:gdLst/>
            <a:ahLst/>
            <a:cxnLst/>
            <a:rect r="r" b="b" t="t" l="l"/>
            <a:pathLst>
              <a:path h="1747437" w="3348746">
                <a:moveTo>
                  <a:pt x="0" y="0"/>
                </a:moveTo>
                <a:lnTo>
                  <a:pt x="3348746" y="0"/>
                </a:lnTo>
                <a:lnTo>
                  <a:pt x="3348746" y="1747437"/>
                </a:lnTo>
                <a:lnTo>
                  <a:pt x="0" y="17474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2" id="12"/>
          <p:cNvSpPr txBox="true"/>
          <p:nvPr/>
        </p:nvSpPr>
        <p:spPr>
          <a:xfrm rot="0">
            <a:off x="2501800" y="3103206"/>
            <a:ext cx="13284399" cy="1076326"/>
          </a:xfrm>
          <a:prstGeom prst="rect">
            <a:avLst/>
          </a:prstGeom>
        </p:spPr>
        <p:txBody>
          <a:bodyPr anchor="t" rtlCol="false" tIns="0" lIns="0" bIns="0" rIns="0">
            <a:spAutoFit/>
          </a:bodyPr>
          <a:lstStyle/>
          <a:p>
            <a:pPr algn="ctr" marL="0" indent="0" lvl="0">
              <a:lnSpc>
                <a:spcPts val="6800"/>
              </a:lnSpc>
              <a:spcBef>
                <a:spcPct val="0"/>
              </a:spcBef>
            </a:pPr>
            <a:r>
              <a:rPr lang="en-US" b="true" sz="8000" spc="-400">
                <a:solidFill>
                  <a:srgbClr val="FFFFFF"/>
                </a:solidFill>
                <a:latin typeface="Helvetica World Bold"/>
                <a:ea typeface="Helvetica World Bold"/>
                <a:cs typeface="Helvetica World Bold"/>
                <a:sym typeface="Helvetica World Bold"/>
              </a:rPr>
              <a:t>¡MISSION ACCOMPLISHED!</a:t>
            </a:r>
          </a:p>
        </p:txBody>
      </p:sp>
      <p:grpSp>
        <p:nvGrpSpPr>
          <p:cNvPr name="Group 13" id="13"/>
          <p:cNvGrpSpPr/>
          <p:nvPr/>
        </p:nvGrpSpPr>
        <p:grpSpPr>
          <a:xfrm rot="0">
            <a:off x="7483830" y="4789132"/>
            <a:ext cx="3320340" cy="744999"/>
            <a:chOff x="0" y="0"/>
            <a:chExt cx="672557" cy="150904"/>
          </a:xfrm>
        </p:grpSpPr>
        <p:sp>
          <p:nvSpPr>
            <p:cNvPr name="Freeform 14" id="14"/>
            <p:cNvSpPr/>
            <p:nvPr/>
          </p:nvSpPr>
          <p:spPr>
            <a:xfrm flipH="false" flipV="false" rot="0">
              <a:off x="0" y="0"/>
              <a:ext cx="672557" cy="150904"/>
            </a:xfrm>
            <a:custGeom>
              <a:avLst/>
              <a:gdLst/>
              <a:ahLst/>
              <a:cxnLst/>
              <a:rect r="r" b="b" t="t" l="l"/>
              <a:pathLst>
                <a:path h="150904" w="672557">
                  <a:moveTo>
                    <a:pt x="34975" y="0"/>
                  </a:moveTo>
                  <a:lnTo>
                    <a:pt x="637582" y="0"/>
                  </a:lnTo>
                  <a:cubicBezTo>
                    <a:pt x="656898" y="0"/>
                    <a:pt x="672557" y="15659"/>
                    <a:pt x="672557" y="34975"/>
                  </a:cubicBezTo>
                  <a:lnTo>
                    <a:pt x="672557" y="115930"/>
                  </a:lnTo>
                  <a:cubicBezTo>
                    <a:pt x="672557" y="135246"/>
                    <a:pt x="656898" y="150904"/>
                    <a:pt x="637582" y="150904"/>
                  </a:cubicBezTo>
                  <a:lnTo>
                    <a:pt x="34975" y="150904"/>
                  </a:lnTo>
                  <a:cubicBezTo>
                    <a:pt x="15659" y="150904"/>
                    <a:pt x="0" y="135246"/>
                    <a:pt x="0" y="115930"/>
                  </a:cubicBezTo>
                  <a:lnTo>
                    <a:pt x="0" y="34975"/>
                  </a:lnTo>
                  <a:cubicBezTo>
                    <a:pt x="0" y="15659"/>
                    <a:pt x="15659" y="0"/>
                    <a:pt x="34975" y="0"/>
                  </a:cubicBezTo>
                  <a:close/>
                </a:path>
              </a:pathLst>
            </a:custGeom>
            <a:solidFill>
              <a:srgbClr val="02CB9B"/>
            </a:solidFill>
            <a:ln cap="sq">
              <a:noFill/>
              <a:prstDash val="solid"/>
              <a:miter/>
            </a:ln>
          </p:spPr>
        </p:sp>
        <p:sp>
          <p:nvSpPr>
            <p:cNvPr name="TextBox 15" id="15"/>
            <p:cNvSpPr txBox="true"/>
            <p:nvPr/>
          </p:nvSpPr>
          <p:spPr>
            <a:xfrm>
              <a:off x="0" y="0"/>
              <a:ext cx="672557" cy="150904"/>
            </a:xfrm>
            <a:prstGeom prst="rect">
              <a:avLst/>
            </a:prstGeom>
          </p:spPr>
          <p:txBody>
            <a:bodyPr anchor="ctr" rtlCol="false" tIns="192779" lIns="192779" bIns="192779" rIns="192779"/>
            <a:lstStyle/>
            <a:p>
              <a:pPr algn="ctr" marL="0" indent="0" lvl="0">
                <a:lnSpc>
                  <a:spcPts val="2146"/>
                </a:lnSpc>
              </a:pPr>
            </a:p>
          </p:txBody>
        </p:sp>
      </p:grpSp>
      <p:sp>
        <p:nvSpPr>
          <p:cNvPr name="TextBox 16" id="16"/>
          <p:cNvSpPr txBox="true"/>
          <p:nvPr/>
        </p:nvSpPr>
        <p:spPr>
          <a:xfrm rot="0">
            <a:off x="7676077" y="4968264"/>
            <a:ext cx="2935847" cy="378647"/>
          </a:xfrm>
          <a:prstGeom prst="rect">
            <a:avLst/>
          </a:prstGeom>
        </p:spPr>
        <p:txBody>
          <a:bodyPr anchor="t" rtlCol="false" tIns="0" lIns="0" bIns="0" rIns="0">
            <a:spAutoFit/>
          </a:bodyPr>
          <a:lstStyle/>
          <a:p>
            <a:pPr algn="ctr">
              <a:lnSpc>
                <a:spcPts val="2600"/>
              </a:lnSpc>
            </a:pPr>
            <a:r>
              <a:rPr lang="en-US" b="true" sz="2600" spc="-130">
                <a:solidFill>
                  <a:srgbClr val="FFFFFF"/>
                </a:solidFill>
                <a:latin typeface="Helvetica World Bold"/>
                <a:ea typeface="Helvetica World Bold"/>
                <a:cs typeface="Helvetica World Bold"/>
                <a:sym typeface="Helvetica World Bold"/>
              </a:rPr>
              <a:t>see you next time</a:t>
            </a:r>
          </a:p>
        </p:txBody>
      </p:sp>
      <p:sp>
        <p:nvSpPr>
          <p:cNvPr name="Freeform 17" id="17"/>
          <p:cNvSpPr/>
          <p:nvPr/>
        </p:nvSpPr>
        <p:spPr>
          <a:xfrm flipH="true" flipV="false" rot="0">
            <a:off x="11741297" y="6981554"/>
            <a:ext cx="3327780" cy="2075325"/>
          </a:xfrm>
          <a:custGeom>
            <a:avLst/>
            <a:gdLst/>
            <a:ahLst/>
            <a:cxnLst/>
            <a:rect r="r" b="b" t="t" l="l"/>
            <a:pathLst>
              <a:path h="2075325" w="3327780">
                <a:moveTo>
                  <a:pt x="3327781" y="0"/>
                </a:moveTo>
                <a:lnTo>
                  <a:pt x="0" y="0"/>
                </a:lnTo>
                <a:lnTo>
                  <a:pt x="0" y="2075325"/>
                </a:lnTo>
                <a:lnTo>
                  <a:pt x="3327781" y="2075325"/>
                </a:lnTo>
                <a:lnTo>
                  <a:pt x="3327781"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transition spd="fast">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DAGS030B_1w</dc:identifier>
  <dcterms:modified xsi:type="dcterms:W3CDTF">2011-08-01T06:04:30Z</dcterms:modified>
  <cp:revision>1</cp:revision>
  <dc:title>Guía del explorador de eclipses, en colaboración con la NASA: Lección 3. Eclipses Hechos Destacados, 1ª parte. Presentación</dc:title>
</cp:coreProperties>
</file>